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77"/>
  </p:notesMasterIdLst>
  <p:sldIdLst>
    <p:sldId id="256" r:id="rId2"/>
    <p:sldId id="436" r:id="rId3"/>
    <p:sldId id="576" r:id="rId4"/>
    <p:sldId id="578" r:id="rId5"/>
    <p:sldId id="577" r:id="rId6"/>
    <p:sldId id="260" r:id="rId7"/>
    <p:sldId id="261" r:id="rId8"/>
    <p:sldId id="441" r:id="rId9"/>
    <p:sldId id="583" r:id="rId10"/>
    <p:sldId id="258" r:id="rId11"/>
    <p:sldId id="259" r:id="rId12"/>
    <p:sldId id="410" r:id="rId13"/>
    <p:sldId id="378" r:id="rId14"/>
    <p:sldId id="262" r:id="rId15"/>
    <p:sldId id="448" r:id="rId16"/>
    <p:sldId id="257" r:id="rId17"/>
    <p:sldId id="442" r:id="rId18"/>
    <p:sldId id="443" r:id="rId19"/>
    <p:sldId id="437" r:id="rId20"/>
    <p:sldId id="438" r:id="rId21"/>
    <p:sldId id="440" r:id="rId22"/>
    <p:sldId id="446" r:id="rId23"/>
    <p:sldId id="275" r:id="rId24"/>
    <p:sldId id="459" r:id="rId25"/>
    <p:sldId id="460" r:id="rId26"/>
    <p:sldId id="461" r:id="rId27"/>
    <p:sldId id="463" r:id="rId28"/>
    <p:sldId id="464" r:id="rId29"/>
    <p:sldId id="465" r:id="rId30"/>
    <p:sldId id="466" r:id="rId31"/>
    <p:sldId id="462" r:id="rId32"/>
    <p:sldId id="280" r:id="rId33"/>
    <p:sldId id="444" r:id="rId34"/>
    <p:sldId id="467" r:id="rId35"/>
    <p:sldId id="575" r:id="rId36"/>
    <p:sldId id="445" r:id="rId37"/>
    <p:sldId id="579" r:id="rId38"/>
    <p:sldId id="489" r:id="rId39"/>
    <p:sldId id="468" r:id="rId40"/>
    <p:sldId id="469" r:id="rId41"/>
    <p:sldId id="470" r:id="rId42"/>
    <p:sldId id="488" r:id="rId43"/>
    <p:sldId id="474" r:id="rId44"/>
    <p:sldId id="419" r:id="rId45"/>
    <p:sldId id="420" r:id="rId46"/>
    <p:sldId id="547" r:id="rId47"/>
    <p:sldId id="450" r:id="rId48"/>
    <p:sldId id="550" r:id="rId49"/>
    <p:sldId id="553" r:id="rId50"/>
    <p:sldId id="555" r:id="rId51"/>
    <p:sldId id="556" r:id="rId52"/>
    <p:sldId id="580" r:id="rId53"/>
    <p:sldId id="560" r:id="rId54"/>
    <p:sldId id="554" r:id="rId55"/>
    <p:sldId id="557" r:id="rId56"/>
    <p:sldId id="558" r:id="rId57"/>
    <p:sldId id="552" r:id="rId58"/>
    <p:sldId id="551" r:id="rId59"/>
    <p:sldId id="559" r:id="rId60"/>
    <p:sldId id="548" r:id="rId61"/>
    <p:sldId id="549" r:id="rId62"/>
    <p:sldId id="582" r:id="rId63"/>
    <p:sldId id="503" r:id="rId64"/>
    <p:sldId id="581" r:id="rId65"/>
    <p:sldId id="487" r:id="rId66"/>
    <p:sldId id="411" r:id="rId67"/>
    <p:sldId id="473" r:id="rId68"/>
    <p:sldId id="471" r:id="rId69"/>
    <p:sldId id="412" r:id="rId70"/>
    <p:sldId id="413" r:id="rId71"/>
    <p:sldId id="414" r:id="rId72"/>
    <p:sldId id="415" r:id="rId73"/>
    <p:sldId id="416" r:id="rId74"/>
    <p:sldId id="330" r:id="rId75"/>
    <p:sldId id="574" r:id="rId7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s Maulwurf" initials="HM" lastIdx="1" clrIdx="0">
    <p:extLst>
      <p:ext uri="{19B8F6BF-5375-455C-9EA6-DF929625EA0E}">
        <p15:presenceInfo xmlns:p15="http://schemas.microsoft.com/office/powerpoint/2012/main" userId="6eee015ef85b44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807" autoAdjust="0"/>
  </p:normalViewPr>
  <p:slideViewPr>
    <p:cSldViewPr snapToGrid="0">
      <p:cViewPr varScale="1">
        <p:scale>
          <a:sx n="97" d="100"/>
          <a:sy n="97" d="100"/>
        </p:scale>
        <p:origin x="7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85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86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Maulwurf" userId="6eee015ef85b4496" providerId="LiveId" clId="{007D8581-692A-43E6-8750-03756B2BB7BE}"/>
    <pc:docChg chg="custSel addSld delSld modSld">
      <pc:chgData name="Hans Maulwurf" userId="6eee015ef85b4496" providerId="LiveId" clId="{007D8581-692A-43E6-8750-03756B2BB7BE}" dt="2020-08-23T23:13:01.066" v="515" actId="1035"/>
      <pc:docMkLst>
        <pc:docMk/>
      </pc:docMkLst>
      <pc:sldChg chg="modSp mod">
        <pc:chgData name="Hans Maulwurf" userId="6eee015ef85b4496" providerId="LiveId" clId="{007D8581-692A-43E6-8750-03756B2BB7BE}" dt="2020-08-23T23:13:01.066" v="515" actId="1035"/>
        <pc:sldMkLst>
          <pc:docMk/>
          <pc:sldMk cId="1236908499" sldId="275"/>
        </pc:sldMkLst>
        <pc:spChg chg="mod">
          <ac:chgData name="Hans Maulwurf" userId="6eee015ef85b4496" providerId="LiveId" clId="{007D8581-692A-43E6-8750-03756B2BB7BE}" dt="2020-08-23T23:13:01.066" v="515" actId="1035"/>
          <ac:spMkLst>
            <pc:docMk/>
            <pc:sldMk cId="1236908499" sldId="275"/>
            <ac:spMk id="2" creationId="{CBFC7BD8-92CD-436E-B062-42F3AB05D8E6}"/>
          </ac:spMkLst>
        </pc:spChg>
        <pc:picChg chg="mod">
          <ac:chgData name="Hans Maulwurf" userId="6eee015ef85b4496" providerId="LiveId" clId="{007D8581-692A-43E6-8750-03756B2BB7BE}" dt="2020-08-23T23:11:42.548" v="491" actId="1076"/>
          <ac:picMkLst>
            <pc:docMk/>
            <pc:sldMk cId="1236908499" sldId="275"/>
            <ac:picMk id="346" creationId="{00000000-0000-0000-0000-000000000000}"/>
          </ac:picMkLst>
        </pc:picChg>
      </pc:sldChg>
      <pc:sldChg chg="addSp">
        <pc:chgData name="Hans Maulwurf" userId="6eee015ef85b4496" providerId="LiveId" clId="{007D8581-692A-43E6-8750-03756B2BB7BE}" dt="2020-08-23T22:46:25.193" v="353"/>
        <pc:sldMkLst>
          <pc:docMk/>
          <pc:sldMk cId="32830881" sldId="378"/>
        </pc:sldMkLst>
        <pc:picChg chg="add">
          <ac:chgData name="Hans Maulwurf" userId="6eee015ef85b4496" providerId="LiveId" clId="{007D8581-692A-43E6-8750-03756B2BB7BE}" dt="2020-08-23T22:46:25.193" v="353"/>
          <ac:picMkLst>
            <pc:docMk/>
            <pc:sldMk cId="32830881" sldId="378"/>
            <ac:picMk id="1026" creationId="{96F1B4C7-B6E9-4D03-BE5F-FC5B597B0737}"/>
          </ac:picMkLst>
        </pc:picChg>
      </pc:sldChg>
      <pc:sldChg chg="delSp modSp add del mod">
        <pc:chgData name="Hans Maulwurf" userId="6eee015ef85b4496" providerId="LiveId" clId="{007D8581-692A-43E6-8750-03756B2BB7BE}" dt="2020-08-23T22:46:29.572" v="355" actId="1076"/>
        <pc:sldMkLst>
          <pc:docMk/>
          <pc:sldMk cId="1980496021" sldId="378"/>
        </pc:sldMkLst>
        <pc:spChg chg="mod">
          <ac:chgData name="Hans Maulwurf" userId="6eee015ef85b4496" providerId="LiveId" clId="{007D8581-692A-43E6-8750-03756B2BB7BE}" dt="2020-08-23T22:46:13.124" v="351" actId="20577"/>
          <ac:spMkLst>
            <pc:docMk/>
            <pc:sldMk cId="1980496021" sldId="378"/>
            <ac:spMk id="5" creationId="{00000000-0000-0000-0000-000000000000}"/>
          </ac:spMkLst>
        </pc:spChg>
        <pc:picChg chg="del">
          <ac:chgData name="Hans Maulwurf" userId="6eee015ef85b4496" providerId="LiveId" clId="{007D8581-692A-43E6-8750-03756B2BB7BE}" dt="2020-08-23T22:46:24.719" v="352" actId="478"/>
          <ac:picMkLst>
            <pc:docMk/>
            <pc:sldMk cId="1980496021" sldId="378"/>
            <ac:picMk id="2" creationId="{00000000-0000-0000-0000-000000000000}"/>
          </ac:picMkLst>
        </pc:picChg>
        <pc:picChg chg="mod">
          <ac:chgData name="Hans Maulwurf" userId="6eee015ef85b4496" providerId="LiveId" clId="{007D8581-692A-43E6-8750-03756B2BB7BE}" dt="2020-08-23T22:46:29.572" v="355" actId="1076"/>
          <ac:picMkLst>
            <pc:docMk/>
            <pc:sldMk cId="1980496021" sldId="378"/>
            <ac:picMk id="1026" creationId="{96F1B4C7-B6E9-4D03-BE5F-FC5B597B0737}"/>
          </ac:picMkLst>
        </pc:picChg>
      </pc:sldChg>
      <pc:sldChg chg="delSp mod">
        <pc:chgData name="Hans Maulwurf" userId="6eee015ef85b4496" providerId="LiveId" clId="{007D8581-692A-43E6-8750-03756B2BB7BE}" dt="2020-08-23T23:08:35.273" v="490" actId="478"/>
        <pc:sldMkLst>
          <pc:docMk/>
          <pc:sldMk cId="861029887" sldId="411"/>
        </pc:sldMkLst>
        <pc:spChg chg="del">
          <ac:chgData name="Hans Maulwurf" userId="6eee015ef85b4496" providerId="LiveId" clId="{007D8581-692A-43E6-8750-03756B2BB7BE}" dt="2020-08-23T23:08:35.273" v="490" actId="478"/>
          <ac:spMkLst>
            <pc:docMk/>
            <pc:sldMk cId="861029887" sldId="411"/>
            <ac:spMk id="7" creationId="{76F2D289-7AFB-491A-A490-6B7848B8F4F2}"/>
          </ac:spMkLst>
        </pc:spChg>
      </pc:sldChg>
      <pc:sldChg chg="modSp mod">
        <pc:chgData name="Hans Maulwurf" userId="6eee015ef85b4496" providerId="LiveId" clId="{007D8581-692A-43E6-8750-03756B2BB7BE}" dt="2020-08-23T22:35:13.664" v="282" actId="20577"/>
        <pc:sldMkLst>
          <pc:docMk/>
          <pc:sldMk cId="1236195575" sldId="442"/>
        </pc:sldMkLst>
        <pc:spChg chg="mod">
          <ac:chgData name="Hans Maulwurf" userId="6eee015ef85b4496" providerId="LiveId" clId="{007D8581-692A-43E6-8750-03756B2BB7BE}" dt="2020-08-23T22:35:13.664" v="282" actId="20577"/>
          <ac:spMkLst>
            <pc:docMk/>
            <pc:sldMk cId="1236195575" sldId="442"/>
            <ac:spMk id="315" creationId="{00000000-0000-0000-0000-000000000000}"/>
          </ac:spMkLst>
        </pc:spChg>
      </pc:sldChg>
      <pc:sldChg chg="del">
        <pc:chgData name="Hans Maulwurf" userId="6eee015ef85b4496" providerId="LiveId" clId="{007D8581-692A-43E6-8750-03756B2BB7BE}" dt="2020-08-23T22:42:37.473" v="284" actId="47"/>
        <pc:sldMkLst>
          <pc:docMk/>
          <pc:sldMk cId="1824697319" sldId="486"/>
        </pc:sldMkLst>
      </pc:sldChg>
      <pc:sldChg chg="add">
        <pc:chgData name="Hans Maulwurf" userId="6eee015ef85b4496" providerId="LiveId" clId="{007D8581-692A-43E6-8750-03756B2BB7BE}" dt="2020-08-23T22:42:35.559" v="283"/>
        <pc:sldMkLst>
          <pc:docMk/>
          <pc:sldMk cId="2456463560" sldId="582"/>
        </pc:sldMkLst>
      </pc:sldChg>
      <pc:sldChg chg="modSp add mod">
        <pc:chgData name="Hans Maulwurf" userId="6eee015ef85b4496" providerId="LiveId" clId="{007D8581-692A-43E6-8750-03756B2BB7BE}" dt="2020-08-23T22:53:52.131" v="486" actId="20577"/>
        <pc:sldMkLst>
          <pc:docMk/>
          <pc:sldMk cId="3428924258" sldId="583"/>
        </pc:sldMkLst>
        <pc:spChg chg="mod">
          <ac:chgData name="Hans Maulwurf" userId="6eee015ef85b4496" providerId="LiveId" clId="{007D8581-692A-43E6-8750-03756B2BB7BE}" dt="2020-08-23T22:51:52.572" v="460" actId="313"/>
          <ac:spMkLst>
            <pc:docMk/>
            <pc:sldMk cId="3428924258" sldId="583"/>
            <ac:spMk id="244" creationId="{00000000-0000-0000-0000-000000000000}"/>
          </ac:spMkLst>
        </pc:spChg>
        <pc:spChg chg="mod">
          <ac:chgData name="Hans Maulwurf" userId="6eee015ef85b4496" providerId="LiveId" clId="{007D8581-692A-43E6-8750-03756B2BB7BE}" dt="2020-08-23T22:53:52.131" v="486" actId="20577"/>
          <ac:spMkLst>
            <pc:docMk/>
            <pc:sldMk cId="3428924258" sldId="583"/>
            <ac:spMk id="24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085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4029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60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6493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5863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95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6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911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893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2428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400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4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630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82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57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508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147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246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501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772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851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865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437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9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21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595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46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195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976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484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093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7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34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291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27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01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490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and Image">
  <p:cSld name="Content and 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3256364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4365625" y="1483200"/>
            <a:ext cx="7167563" cy="436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2">
  <p:cSld name="Last Slide 2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976" y="2949347"/>
            <a:ext cx="4130048" cy="104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1">
  <p:cSld name="Chapter Slide 1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2">
  <p:cSld name="Chapter Slide 2"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68025" y="2145762"/>
            <a:ext cx="10107925" cy="35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5836118" y="2106000"/>
            <a:ext cx="4930618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Content">
  <p:cSld name="Three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4185787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3"/>
          </p:nvPr>
        </p:nvSpPr>
        <p:spPr>
          <a:xfrm>
            <a:off x="7662703" y="2106000"/>
            <a:ext cx="3101817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Light Green">
  <p:cSld name="Large Text Light Green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lored Background">
  <p:cSld name="Colored Background">
    <p:bg>
      <p:bgPr>
        <a:solidFill>
          <a:schemeClr val="accen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80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pattern)">
  <p:cSld name="Title Slide (pattern)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image)">
  <p:cSld name="Title Slide (image)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3773" y="412125"/>
            <a:ext cx="1828804" cy="46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58814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836118" y="2286000"/>
            <a:ext cx="4930618" cy="340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−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−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71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398745" y="4507606"/>
            <a:ext cx="3394512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 Dark green">
  <p:cSld name="Large Text Dark green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 1">
  <p:cSld name="Last Slide 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ext">
  <p:cSld name="Large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658811" y="2286267"/>
            <a:ext cx="7732800" cy="33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2106000"/>
            <a:ext cx="10874375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4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656391" y="6188925"/>
            <a:ext cx="41148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enti.com/w8ehjnjykb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uUUnT6oDeKwE6v1NGQxug" TargetMode="External"/><Relationship Id="rId3" Type="http://schemas.openxmlformats.org/officeDocument/2006/relationships/hyperlink" Target="https://www.scrumguides.org/scrum-guide.html" TargetMode="External"/><Relationship Id="rId7" Type="http://schemas.openxmlformats.org/officeDocument/2006/relationships/hyperlink" Target="https://www.ritzcarlton.com/en/about/gold-standard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vOt4BbWLWQw" TargetMode="External"/><Relationship Id="rId11" Type="http://schemas.openxmlformats.org/officeDocument/2006/relationships/hyperlink" Target="mailto:medium.com/@reimaginaire/what-are-liberating-structures-de6f6d14c2c8" TargetMode="External"/><Relationship Id="rId5" Type="http://schemas.openxmlformats.org/officeDocument/2006/relationships/hyperlink" Target="https://www.youtube.com/watch?v=Yvfz4HGtoPc" TargetMode="External"/><Relationship Id="rId10" Type="http://schemas.openxmlformats.org/officeDocument/2006/relationships/hyperlink" Target="https://www.liberatingstructures.de/" TargetMode="External"/><Relationship Id="rId4" Type="http://schemas.openxmlformats.org/officeDocument/2006/relationships/hyperlink" Target="https://www.youtube.com/watch?v=TRcReyRYIMg" TargetMode="External"/><Relationship Id="rId9" Type="http://schemas.openxmlformats.org/officeDocument/2006/relationships/hyperlink" Target="https://help.miro.com/hc/en-u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8PdmNbqtDdI?feature=oembed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tlassian.com/de/software/jira/guides/use-cases/what-is-jira-used-for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sonarqub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iberatingstructures.de/liberating-structures-menue/1-2-4-all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business.tutsplus.com/articles/top-brainstorming-techniques--cms-27181" TargetMode="External"/><Relationship Id="rId3" Type="http://schemas.openxmlformats.org/officeDocument/2006/relationships/hyperlink" Target="https://projekte-leicht-gemacht.de/blog/pm-methoden-erklaert/johari-fenster/" TargetMode="External"/><Relationship Id="rId7" Type="http://schemas.openxmlformats.org/officeDocument/2006/relationships/hyperlink" Target="https://sketchandscrum.com/2017/01/06/let-down-by-agile/" TargetMode="External"/><Relationship Id="rId2" Type="http://schemas.openxmlformats.org/officeDocument/2006/relationships/hyperlink" Target="https://www.inc.com/samuel-edwards/10-golden-rules-of-communication-in-a-team-environment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hubspot.com/sales/types-of-presentation-styles" TargetMode="External"/><Relationship Id="rId5" Type="http://schemas.openxmlformats.org/officeDocument/2006/relationships/hyperlink" Target="https://www.feedbackr.io/2016/09/28/6-golden-feedback-rules/" TargetMode="External"/><Relationship Id="rId4" Type="http://schemas.openxmlformats.org/officeDocument/2006/relationships/hyperlink" Target="https://engage.kununu.com/en/blog/employee-feedback-at-work-10-golden-rul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ctrTitle"/>
          </p:nvPr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 err="1"/>
              <a:t>DevOps</a:t>
            </a:r>
            <a:r>
              <a:rPr lang="de-DE" dirty="0"/>
              <a:t> Academy  – Week 4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Engineering Process​ &amp; DevOps Soft Skills</a:t>
            </a:r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658813" y="804650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GB" sz="4000" b="1" dirty="0"/>
              <a:t>Module 3: Engineering Process​ &amp; DevOps Soft Skills </a:t>
            </a:r>
            <a:r>
              <a:rPr lang="en-GB" sz="4000" dirty="0"/>
              <a:t>- Learning Outcomes</a:t>
            </a:r>
            <a:br>
              <a:rPr lang="en-GB" sz="4800" dirty="0"/>
            </a:br>
            <a:br>
              <a:rPr lang="en-GB" sz="2800" dirty="0"/>
            </a:br>
            <a:r>
              <a:rPr lang="en-GB" sz="2800" dirty="0"/>
              <a:t>As a consultant I understand common software engineering processes and methodologies and am able to explain their basic principles.​</a:t>
            </a:r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658813" y="3829283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GB" dirty="0"/>
              <a:t>I can use an issue tracking tool to manage my issues​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GB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GB" dirty="0"/>
              <a:t>I can use a Kanban board to visualize user stories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GB" sz="2800" dirty="0"/>
              <a:t>​As a consultant I know about necessary DevOps soft skill sets, can assess my individual level and am able to continuously improve upon them.​</a:t>
            </a:r>
            <a:endParaRPr lang="de-DE" sz="2800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</a:pPr>
            <a:endParaRPr lang="de-D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05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37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DevOps Process – 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y</a:t>
            </a:r>
            <a:r>
              <a:rPr lang="en-DE" dirty="0"/>
              <a:t> 1</a:t>
            </a:r>
            <a:r>
              <a:rPr lang="de-DE" dirty="0"/>
              <a:t> -</a:t>
            </a:r>
            <a:r>
              <a:rPr lang="en-DE" dirty="0"/>
              <a:t> </a:t>
            </a:r>
            <a:r>
              <a:rPr lang="de-DE" dirty="0">
                <a:hlinkClick r:id="rId2"/>
              </a:rPr>
              <a:t>menti.com/w8ehjnjykb</a:t>
            </a:r>
            <a:br>
              <a:rPr lang="de-DE" dirty="0"/>
            </a:br>
            <a:r>
              <a:rPr lang="de-DE" dirty="0"/>
              <a:t>(go to menti.com and use the code: </a:t>
            </a:r>
            <a:r>
              <a:rPr lang="de-DE" b="1" i="0" dirty="0">
                <a:effectLst/>
                <a:latin typeface="MentiText"/>
              </a:rPr>
              <a:t>19 39 51</a:t>
            </a:r>
            <a:r>
              <a:rPr lang="en-GB" b="1" dirty="0"/>
              <a:t>)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1B4C7-B6E9-4D03-BE5F-FC5B597B0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596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96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10/30/2018</a:t>
            </a:r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de-DE"/>
              <a:t>Vorbereitung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658814" y="2106000"/>
            <a:ext cx="7732710" cy="3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DE" dirty="0" err="1"/>
              <a:t>Scrum</a:t>
            </a:r>
            <a:r>
              <a:rPr lang="de-DE" dirty="0"/>
              <a:t> Guide: </a:t>
            </a:r>
            <a:r>
              <a:rPr lang="de-DE" dirty="0">
                <a:hlinkClick r:id="rId3"/>
              </a:rPr>
              <a:t>scrumguides.org/scrum-guide.html</a:t>
            </a:r>
            <a:endParaRPr lang="de-DE" dirty="0"/>
          </a:p>
          <a:p>
            <a:pPr marL="638175" lvl="1" indent="-180975">
              <a:spcBef>
                <a:spcPts val="0"/>
              </a:spcBef>
              <a:buChar char="•"/>
            </a:pPr>
            <a:r>
              <a:rPr lang="de-DE" dirty="0">
                <a:hlinkClick r:id="rId4"/>
              </a:rPr>
              <a:t>youtube.com/watch?v=</a:t>
            </a:r>
            <a:r>
              <a:rPr lang="de-DE" dirty="0" err="1">
                <a:hlinkClick r:id="rId4"/>
              </a:rPr>
              <a:t>TRcReyRYIMg</a:t>
            </a:r>
            <a:endParaRPr lang="de-DE" dirty="0"/>
          </a:p>
          <a:p>
            <a:pPr marL="638175" lvl="1" indent="-180975">
              <a:spcBef>
                <a:spcPts val="0"/>
              </a:spcBef>
              <a:buChar char="•"/>
            </a:pPr>
            <a:r>
              <a:rPr lang="de-DE" dirty="0">
                <a:hlinkClick r:id="rId5"/>
              </a:rPr>
              <a:t>youtube.com/watch?v=Yvfz4HGtoPc</a:t>
            </a:r>
            <a:endParaRPr lang="de-DE" dirty="0"/>
          </a:p>
          <a:p>
            <a:pPr marL="638175" lvl="1" indent="-180975">
              <a:spcBef>
                <a:spcPts val="0"/>
              </a:spcBef>
              <a:buChar char="•"/>
            </a:pPr>
            <a:r>
              <a:rPr lang="de-DE" dirty="0">
                <a:hlinkClick r:id="rId6"/>
              </a:rPr>
              <a:t>youtube.com/watch?v=vOt4BbWLWQw</a:t>
            </a:r>
            <a:endParaRPr lang="de-DE" dirty="0"/>
          </a:p>
          <a:p>
            <a:pPr marL="180975" indent="-180975">
              <a:spcBef>
                <a:spcPts val="0"/>
              </a:spcBef>
            </a:pPr>
            <a:endParaRPr lang="de-DE" dirty="0"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DE" dirty="0">
                <a:hlinkClick r:id="rId7"/>
              </a:rPr>
              <a:t>ritzcarlton.com/en/about/gold-standards</a:t>
            </a:r>
            <a:endParaRPr lang="de-DE" dirty="0"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de-DE" dirty="0"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DE" dirty="0"/>
              <a:t>Recherchiere einen Redner, dessen Stil dir gefällt.</a:t>
            </a:r>
          </a:p>
          <a:p>
            <a:pPr marL="638175" lvl="1" indent="-180975">
              <a:spcBef>
                <a:spcPts val="0"/>
              </a:spcBef>
              <a:buChar char="•"/>
            </a:pPr>
            <a:r>
              <a:rPr lang="de-DE" dirty="0">
                <a:hlinkClick r:id="rId8"/>
              </a:rPr>
              <a:t>youtube.com/channel/UCAuUUnT6oDeKwE6v1NGQxug</a:t>
            </a:r>
            <a:endParaRPr lang="de-DE" dirty="0"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de-DE" dirty="0"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DE" dirty="0"/>
              <a:t>Miro Tutorial </a:t>
            </a:r>
            <a:r>
              <a:rPr lang="de-DE" dirty="0">
                <a:hlinkClick r:id="rId9"/>
              </a:rPr>
              <a:t>help.miro.com/hc/en-</a:t>
            </a:r>
            <a:r>
              <a:rPr lang="de-DE" dirty="0" err="1">
                <a:hlinkClick r:id="rId9"/>
              </a:rPr>
              <a:t>us</a:t>
            </a:r>
            <a:endParaRPr lang="de-DE" dirty="0"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de-DE" dirty="0"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DE" dirty="0" err="1"/>
              <a:t>Liberating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: </a:t>
            </a:r>
            <a:r>
              <a:rPr lang="de-DE" dirty="0">
                <a:hlinkClick r:id="rId10"/>
              </a:rPr>
              <a:t>liberatingstructures.de/</a:t>
            </a:r>
            <a:endParaRPr lang="de-DE" dirty="0"/>
          </a:p>
          <a:p>
            <a:pPr marL="638175" lvl="1" indent="-180975">
              <a:spcBef>
                <a:spcPts val="0"/>
              </a:spcBef>
              <a:buChar char="•"/>
            </a:pPr>
            <a:r>
              <a:rPr lang="de-DE" dirty="0">
                <a:hlinkClick r:id="rId11"/>
              </a:rPr>
              <a:t>medium.com/@reimaginaire/what-are-liberating-structures-de6f6d14c2c8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2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 dirty="0"/>
              <a:t>Day 1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Project &amp; </a:t>
            </a:r>
            <a:r>
              <a:rPr lang="de-DE" dirty="0" err="1"/>
              <a:t>Issue</a:t>
            </a:r>
            <a:r>
              <a:rPr lang="de-DE" dirty="0"/>
              <a:t> Management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1: Project &amp; </a:t>
            </a:r>
            <a:r>
              <a:rPr lang="de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Management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Ein klassisches Softwareprojekt planen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Vorgänge in einem Softwareentwicklungsprojekt mit gängigen Tools verwalten</a:t>
            </a:r>
            <a:endParaRPr lang="en-DE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Die </a:t>
            </a:r>
            <a:r>
              <a:rPr lang="en-DE" sz="1800" dirty="0" err="1">
                <a:solidFill>
                  <a:schemeClr val="lt1"/>
                </a:solidFill>
              </a:rPr>
              <a:t>Zusammensetzung</a:t>
            </a:r>
            <a:r>
              <a:rPr lang="en-DE" sz="1800" dirty="0">
                <a:solidFill>
                  <a:schemeClr val="lt1"/>
                </a:solidFill>
              </a:rPr>
              <a:t> und </a:t>
            </a:r>
            <a:r>
              <a:rPr lang="en-DE" sz="1800" dirty="0" err="1">
                <a:solidFill>
                  <a:schemeClr val="lt1"/>
                </a:solidFill>
              </a:rPr>
              <a:t>typischen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Phasen</a:t>
            </a:r>
            <a:r>
              <a:rPr lang="en-DE" sz="1800" dirty="0">
                <a:solidFill>
                  <a:schemeClr val="lt1"/>
                </a:solidFill>
              </a:rPr>
              <a:t> von </a:t>
            </a:r>
            <a:r>
              <a:rPr lang="en-DE" sz="1800" dirty="0" err="1">
                <a:solidFill>
                  <a:schemeClr val="lt1"/>
                </a:solidFill>
              </a:rPr>
              <a:t>Projektteams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erläutern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Bonus: Die </a:t>
            </a:r>
            <a:r>
              <a:rPr lang="en-DE" sz="1800" dirty="0" err="1">
                <a:solidFill>
                  <a:schemeClr val="lt1"/>
                </a:solidFill>
              </a:rPr>
              <a:t>Wichtigkeit</a:t>
            </a:r>
            <a:r>
              <a:rPr lang="en-DE" sz="1800" dirty="0">
                <a:solidFill>
                  <a:schemeClr val="lt1"/>
                </a:solidFill>
              </a:rPr>
              <a:t> von </a:t>
            </a:r>
            <a:r>
              <a:rPr lang="en-DE" sz="1800" dirty="0" err="1">
                <a:solidFill>
                  <a:schemeClr val="lt1"/>
                </a:solidFill>
              </a:rPr>
              <a:t>Sicherheit</a:t>
            </a:r>
            <a:r>
              <a:rPr lang="en-DE" sz="1800" dirty="0">
                <a:solidFill>
                  <a:schemeClr val="lt1"/>
                </a:solidFill>
              </a:rPr>
              <a:t> und </a:t>
            </a:r>
            <a:r>
              <a:rPr lang="en-DE" sz="1800" dirty="0" err="1">
                <a:solidFill>
                  <a:schemeClr val="lt1"/>
                </a:solidFill>
              </a:rPr>
              <a:t>Datenschutz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einschätzen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195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Project Management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918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GB" i="1" dirty="0"/>
              <a:t>„Nothing is particularly hard if you divide it into small jobs.” </a:t>
            </a:r>
            <a:endParaRPr lang="en-GB" dirty="0"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4398744" y="4507606"/>
            <a:ext cx="7064249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dirty="0"/>
              <a:t>- Henry Ford, 1890s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2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37EC91-3C19-4019-8BAB-86BB021DD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D731BA-AE08-4711-BBEE-391D4272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06B7D7-1C3B-456E-91C5-AE32D8356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55"/>
          <a:stretch/>
        </p:blipFill>
        <p:spPr bwMode="auto">
          <a:xfrm>
            <a:off x="0" y="-1"/>
            <a:ext cx="12192000" cy="758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14294E-9B2E-48AD-B100-8248BD0ECDD5}"/>
              </a:ext>
            </a:extLst>
          </p:cNvPr>
          <p:cNvSpPr/>
          <p:nvPr/>
        </p:nvSpPr>
        <p:spPr>
          <a:xfrm>
            <a:off x="3694545" y="6179127"/>
            <a:ext cx="4867564" cy="1708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A39594-75B2-4887-846A-AFE1C3512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DD049-12E0-4D74-8950-54A8BF4DD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B50746-DCB9-4315-AA9B-A2C95E4D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Working at Ford's Factory | American Experience | Official Site | PBS">
            <a:extLst>
              <a:ext uri="{FF2B5EF4-FFF2-40B4-BE49-F238E27FC236}">
                <a16:creationId xmlns:a16="http://schemas.microsoft.com/office/drawing/2014/main" id="{989181F6-1B0F-4799-A29F-E59ACE5D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39926"/>
            <a:ext cx="12192000" cy="96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88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E69F87-BD14-4D28-A36A-B0FC8989749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421652-A85A-4DA5-BECA-0638549FE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BE5C1E-C600-4FE6-9EC7-69A7B5B3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Online Media 4" title="Ford and Taylor Scientific Management (Edited)">
            <a:hlinkClick r:id="" action="ppaction://media"/>
            <a:extLst>
              <a:ext uri="{FF2B5EF4-FFF2-40B4-BE49-F238E27FC236}">
                <a16:creationId xmlns:a16="http://schemas.microsoft.com/office/drawing/2014/main" id="{20184F16-9CEB-4BC7-BCD0-BC896FD51C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2398" y="0"/>
            <a:ext cx="9159363" cy="68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Frage: Was denkst du, inwiefern beeinflusst der Erfolg von Taylor und Ford heutige Managementmethoden?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Besprecht das gesehene</a:t>
            </a:r>
          </a:p>
          <a:p>
            <a:pPr indent="-457200">
              <a:buFont typeface="+mj-lt"/>
              <a:buAutoNum type="arabicPeriod"/>
            </a:pPr>
            <a:r>
              <a:rPr lang="de-DE" dirty="0"/>
              <a:t>Achtet auf eine ausgewogene Diskussion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Fasst euer Ergebnis kurz und prägnant zusammen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Management Theory – </a:t>
            </a:r>
            <a:r>
              <a:rPr lang="de-DE" dirty="0" err="1"/>
              <a:t>Discussion</a:t>
            </a:r>
            <a:r>
              <a:rPr lang="de-DE" dirty="0"/>
              <a:t> – 5 Groups</a:t>
            </a:r>
            <a:endParaRPr dirty="0"/>
          </a:p>
        </p:txBody>
      </p:sp>
      <p:sp>
        <p:nvSpPr>
          <p:cNvPr id="2" name="Google Shape;180;p27">
            <a:extLst>
              <a:ext uri="{FF2B5EF4-FFF2-40B4-BE49-F238E27FC236}">
                <a16:creationId xmlns:a16="http://schemas.microsoft.com/office/drawing/2014/main" id="{7D40671B-A472-48A3-AA28-60A28BAEF27F}"/>
              </a:ext>
            </a:extLst>
          </p:cNvPr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dirty="0">
              <a:solidFill>
                <a:schemeClr val="lt1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dirty="0">
              <a:solidFill>
                <a:schemeClr val="lt1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inc.com/samuel-edwards/10-golden-rules-of-communication-in-a-team-environment.html</a:t>
            </a:r>
          </a:p>
        </p:txBody>
      </p:sp>
    </p:spTree>
    <p:extLst>
      <p:ext uri="{BB962C8B-B14F-4D97-AF65-F5344CB8AC3E}">
        <p14:creationId xmlns:p14="http://schemas.microsoft.com/office/powerpoint/2010/main" val="2671487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1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256" b="12018"/>
          <a:stretch/>
        </p:blipFill>
        <p:spPr>
          <a:xfrm>
            <a:off x="20" y="-23638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BFC7BD8-92CD-436E-B062-42F3AB05D8E6}"/>
              </a:ext>
            </a:extLst>
          </p:cNvPr>
          <p:cNvSpPr/>
          <p:nvPr/>
        </p:nvSpPr>
        <p:spPr>
          <a:xfrm>
            <a:off x="75148" y="23648"/>
            <a:ext cx="5059680" cy="2017726"/>
          </a:xfrm>
          <a:custGeom>
            <a:avLst/>
            <a:gdLst>
              <a:gd name="connsiteX0" fmla="*/ 0 w 5059680"/>
              <a:gd name="connsiteY0" fmla="*/ 1005840 h 2011680"/>
              <a:gd name="connsiteX1" fmla="*/ 2529840 w 5059680"/>
              <a:gd name="connsiteY1" fmla="*/ 0 h 2011680"/>
              <a:gd name="connsiteX2" fmla="*/ 5059680 w 5059680"/>
              <a:gd name="connsiteY2" fmla="*/ 1005840 h 2011680"/>
              <a:gd name="connsiteX3" fmla="*/ 2529840 w 5059680"/>
              <a:gd name="connsiteY3" fmla="*/ 2011680 h 2011680"/>
              <a:gd name="connsiteX4" fmla="*/ 0 w 5059680"/>
              <a:gd name="connsiteY4" fmla="*/ 100584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80" h="2011680" extrusionOk="0">
                <a:moveTo>
                  <a:pt x="0" y="1005840"/>
                </a:moveTo>
                <a:cubicBezTo>
                  <a:pt x="-298406" y="266267"/>
                  <a:pt x="882545" y="93868"/>
                  <a:pt x="2529840" y="0"/>
                </a:cubicBezTo>
                <a:cubicBezTo>
                  <a:pt x="4081505" y="32520"/>
                  <a:pt x="5001220" y="452189"/>
                  <a:pt x="5059680" y="1005840"/>
                </a:cubicBezTo>
                <a:cubicBezTo>
                  <a:pt x="5018211" y="1601846"/>
                  <a:pt x="3916410" y="2070390"/>
                  <a:pt x="2529840" y="2011680"/>
                </a:cubicBezTo>
                <a:cubicBezTo>
                  <a:pt x="1098623" y="1993064"/>
                  <a:pt x="72754" y="1596112"/>
                  <a:pt x="0" y="1005840"/>
                </a:cubicBezTo>
                <a:close/>
              </a:path>
            </a:pathLst>
          </a:custGeom>
          <a:noFill/>
          <a:ln w="444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059680"/>
                      <a:gd name="connsiteY0" fmla="*/ 1008863 h 2017726"/>
                      <a:gd name="connsiteX1" fmla="*/ 2529840 w 5059680"/>
                      <a:gd name="connsiteY1" fmla="*/ 0 h 2017726"/>
                      <a:gd name="connsiteX2" fmla="*/ 5059680 w 5059680"/>
                      <a:gd name="connsiteY2" fmla="*/ 1008863 h 2017726"/>
                      <a:gd name="connsiteX3" fmla="*/ 2529840 w 5059680"/>
                      <a:gd name="connsiteY3" fmla="*/ 2017726 h 2017726"/>
                      <a:gd name="connsiteX4" fmla="*/ 0 w 5059680"/>
                      <a:gd name="connsiteY4" fmla="*/ 1008863 h 201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9680" h="2017726" extrusionOk="0">
                        <a:moveTo>
                          <a:pt x="0" y="1008863"/>
                        </a:moveTo>
                        <a:cubicBezTo>
                          <a:pt x="-130472" y="371205"/>
                          <a:pt x="813970" y="119605"/>
                          <a:pt x="2529840" y="0"/>
                        </a:cubicBezTo>
                        <a:cubicBezTo>
                          <a:pt x="3994811" y="14269"/>
                          <a:pt x="4985422" y="454044"/>
                          <a:pt x="5059680" y="1008863"/>
                        </a:cubicBezTo>
                        <a:cubicBezTo>
                          <a:pt x="4909837" y="1712373"/>
                          <a:pt x="3922329" y="2043723"/>
                          <a:pt x="2529840" y="2017726"/>
                        </a:cubicBezTo>
                        <a:cubicBezTo>
                          <a:pt x="1066302" y="1981427"/>
                          <a:pt x="94794" y="1611336"/>
                          <a:pt x="0" y="1008863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9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>
            <a:spLocks noGrp="1"/>
          </p:cNvSpPr>
          <p:nvPr>
            <p:ph type="dt" idx="10"/>
          </p:nvPr>
        </p:nvSpPr>
        <p:spPr>
          <a:xfrm>
            <a:off x="658813" y="6188925"/>
            <a:ext cx="180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ldNum" idx="12"/>
          </p:nvPr>
        </p:nvSpPr>
        <p:spPr>
          <a:xfrm>
            <a:off x="11005151" y="6188925"/>
            <a:ext cx="540000" cy="30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  <p:sp>
        <p:nvSpPr>
          <p:cNvPr id="436" name="Google Shape;436;p51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de-DE" dirty="0"/>
              <a:t>Projektmanagement - Bereiche</a:t>
            </a:r>
            <a:endParaRPr dirty="0"/>
          </a:p>
        </p:txBody>
      </p:sp>
      <p:grpSp>
        <p:nvGrpSpPr>
          <p:cNvPr id="437" name="Google Shape;437;p51"/>
          <p:cNvGrpSpPr/>
          <p:nvPr/>
        </p:nvGrpSpPr>
        <p:grpSpPr>
          <a:xfrm>
            <a:off x="1265752" y="2210192"/>
            <a:ext cx="2031347" cy="1218808"/>
            <a:chOff x="5694568" y="1262258"/>
            <a:chExt cx="2031347" cy="1218808"/>
          </a:xfrm>
        </p:grpSpPr>
        <p:sp>
          <p:nvSpPr>
            <p:cNvPr id="438" name="Google Shape;438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de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Projektziele</a:t>
              </a:r>
              <a:endParaRPr dirty="0"/>
            </a:p>
          </p:txBody>
        </p:sp>
      </p:grpSp>
      <p:grpSp>
        <p:nvGrpSpPr>
          <p:cNvPr id="440" name="Google Shape;440;p51"/>
          <p:cNvGrpSpPr/>
          <p:nvPr/>
        </p:nvGrpSpPr>
        <p:grpSpPr>
          <a:xfrm>
            <a:off x="3813009" y="2205192"/>
            <a:ext cx="2031347" cy="1218808"/>
            <a:chOff x="5694568" y="1262258"/>
            <a:chExt cx="2031347" cy="1218808"/>
          </a:xfrm>
        </p:grpSpPr>
        <p:sp>
          <p:nvSpPr>
            <p:cNvPr id="441" name="Google Shape;441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de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Projekt-organisation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51"/>
          <p:cNvGrpSpPr/>
          <p:nvPr/>
        </p:nvGrpSpPr>
        <p:grpSpPr>
          <a:xfrm>
            <a:off x="6360266" y="2205192"/>
            <a:ext cx="2031347" cy="1218808"/>
            <a:chOff x="5694568" y="1262258"/>
            <a:chExt cx="2031347" cy="1218808"/>
          </a:xfrm>
        </p:grpSpPr>
        <p:sp>
          <p:nvSpPr>
            <p:cNvPr id="444" name="Google Shape;444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de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Projektplan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51"/>
          <p:cNvGrpSpPr/>
          <p:nvPr/>
        </p:nvGrpSpPr>
        <p:grpSpPr>
          <a:xfrm>
            <a:off x="1265752" y="3783621"/>
            <a:ext cx="2031347" cy="1218808"/>
            <a:chOff x="5694568" y="1262258"/>
            <a:chExt cx="2031347" cy="1218808"/>
          </a:xfrm>
        </p:grpSpPr>
        <p:sp>
          <p:nvSpPr>
            <p:cNvPr id="447" name="Google Shape;447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de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Budget</a:t>
              </a:r>
              <a:endParaRPr dirty="0"/>
            </a:p>
          </p:txBody>
        </p:sp>
      </p:grpSp>
      <p:grpSp>
        <p:nvGrpSpPr>
          <p:cNvPr id="449" name="Google Shape;449;p51"/>
          <p:cNvGrpSpPr/>
          <p:nvPr/>
        </p:nvGrpSpPr>
        <p:grpSpPr>
          <a:xfrm>
            <a:off x="3813008" y="3783621"/>
            <a:ext cx="2031347" cy="1218808"/>
            <a:chOff x="5694568" y="1262258"/>
            <a:chExt cx="2031347" cy="1218808"/>
          </a:xfrm>
        </p:grpSpPr>
        <p:sp>
          <p:nvSpPr>
            <p:cNvPr id="450" name="Google Shape;450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de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Ressourcen-planung</a:t>
              </a:r>
              <a:endParaRPr dirty="0"/>
            </a:p>
          </p:txBody>
        </p:sp>
      </p:grpSp>
      <p:grpSp>
        <p:nvGrpSpPr>
          <p:cNvPr id="452" name="Google Shape;452;p51"/>
          <p:cNvGrpSpPr/>
          <p:nvPr/>
        </p:nvGrpSpPr>
        <p:grpSpPr>
          <a:xfrm>
            <a:off x="6356946" y="3783621"/>
            <a:ext cx="2031347" cy="1218808"/>
            <a:chOff x="5694568" y="1262258"/>
            <a:chExt cx="2031347" cy="1218808"/>
          </a:xfrm>
        </p:grpSpPr>
        <p:sp>
          <p:nvSpPr>
            <p:cNvPr id="453" name="Google Shape;453;p51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1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de-DE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Arbeitspakete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901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E2CCC4-743F-43C5-9FF8-538A3551B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How to achieve your personal Field Hockey goals! - Kids Sports ...">
            <a:extLst>
              <a:ext uri="{FF2B5EF4-FFF2-40B4-BE49-F238E27FC236}">
                <a16:creationId xmlns:a16="http://schemas.microsoft.com/office/drawing/2014/main" id="{98164D4E-4885-4D75-8CCB-2F30032B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7225"/>
            <a:ext cx="9360012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0FA5C-A83C-4E74-B34E-789E8215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Projektziele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886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xtremely Useful Whiteboard Templates For Efficient Workshops ...">
            <a:extLst>
              <a:ext uri="{FF2B5EF4-FFF2-40B4-BE49-F238E27FC236}">
                <a16:creationId xmlns:a16="http://schemas.microsoft.com/office/drawing/2014/main" id="{E2490C8A-0159-4F21-AF7E-94FD97B3B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20" y="-28575"/>
            <a:ext cx="12242798" cy="68865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72D2128-0D86-40B9-8DB7-3039F4E702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de-DE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047C42B-9AF9-41BB-B77A-CAD736B1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</p:spPr>
        <p:txBody>
          <a:bodyPr/>
          <a:lstStyle/>
          <a:p>
            <a:r>
              <a:rPr lang="en-GB" dirty="0" err="1"/>
              <a:t>Projektorganisation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03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6B0343-995A-47F4-8F82-CB8CE59F8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9C2E6-F299-4693-87F8-D59AB04FA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721F88-3DE9-4A4F-A1DC-827C78C4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Projektplan</a:t>
            </a:r>
            <a:endParaRPr lang="en-GB" dirty="0"/>
          </a:p>
        </p:txBody>
      </p:sp>
      <p:pic>
        <p:nvPicPr>
          <p:cNvPr id="8196" name="Picture 4" descr="cone of uncertainty">
            <a:extLst>
              <a:ext uri="{FF2B5EF4-FFF2-40B4-BE49-F238E27FC236}">
                <a16:creationId xmlns:a16="http://schemas.microsoft.com/office/drawing/2014/main" id="{F8231385-9EB7-40D8-889A-76E7BF78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74" y="940985"/>
            <a:ext cx="8047831" cy="554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29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obile App Development Budget vs Expectations | itCraft">
            <a:extLst>
              <a:ext uri="{FF2B5EF4-FFF2-40B4-BE49-F238E27FC236}">
                <a16:creationId xmlns:a16="http://schemas.microsoft.com/office/drawing/2014/main" id="{E52A0465-7FCE-4216-8A5F-651B1C49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35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CFFF3B-4853-4477-AF23-1F1718AA4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E96888-EE8C-4427-B5F6-38249F7A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6532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crum Sprint Planning Anti-Patterns (11) – Allocation of Capacity ...">
            <a:extLst>
              <a:ext uri="{FF2B5EF4-FFF2-40B4-BE49-F238E27FC236}">
                <a16:creationId xmlns:a16="http://schemas.microsoft.com/office/drawing/2014/main" id="{29D39DE4-9EF9-4FAF-96D9-DB1370332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278" r="20078"/>
          <a:stretch/>
        </p:blipFill>
        <p:spPr bwMode="auto">
          <a:xfrm>
            <a:off x="2962275" y="704850"/>
            <a:ext cx="678180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B2DF9-7A75-43FD-B571-D0CC21431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66354-3427-42ED-9DA2-082F1BB3E8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3064F8-5586-474D-BBEC-EE074D3A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Ressourcenplanung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24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518B92-7665-4304-9B0D-FA2B09F9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84" y="3045504"/>
            <a:ext cx="10954431" cy="900000"/>
          </a:xfrm>
        </p:spPr>
        <p:txBody>
          <a:bodyPr anchor="ctr"/>
          <a:lstStyle/>
          <a:p>
            <a:pPr algn="ctr"/>
            <a:r>
              <a:rPr lang="de-DE" sz="6600" dirty="0">
                <a:latin typeface="Permanent Marker" panose="02000000000000000000" pitchFamily="2" charset="0"/>
              </a:rPr>
              <a:t>L</a:t>
            </a:r>
            <a:r>
              <a:rPr lang="en-DE" sz="6600" dirty="0">
                <a:latin typeface="Permanent Marker" panose="02000000000000000000" pitchFamily="2" charset="0"/>
              </a:rPr>
              <a:t>e</a:t>
            </a:r>
            <a:r>
              <a:rPr lang="de-DE" sz="6600" dirty="0">
                <a:latin typeface="Permanent Marker" panose="02000000000000000000" pitchFamily="2" charset="0"/>
              </a:rPr>
              <a:t>t</a:t>
            </a:r>
            <a:r>
              <a:rPr lang="en-DE" sz="6600" dirty="0">
                <a:latin typeface="Permanent Marker" panose="02000000000000000000" pitchFamily="2" charset="0"/>
              </a:rPr>
              <a:t>z</a:t>
            </a:r>
            <a:r>
              <a:rPr lang="de-DE" sz="6600" dirty="0">
                <a:latin typeface="Permanent Marker" panose="02000000000000000000" pitchFamily="2" charset="0"/>
              </a:rPr>
              <a:t>t</a:t>
            </a:r>
            <a:r>
              <a:rPr lang="en-DE" sz="6600" dirty="0">
                <a:latin typeface="Permanent Marker" panose="02000000000000000000" pitchFamily="2" charset="0"/>
              </a:rPr>
              <a:t>e</a:t>
            </a:r>
            <a:r>
              <a:rPr lang="de-DE" sz="6600" dirty="0">
                <a:latin typeface="Permanent Marker" panose="02000000000000000000" pitchFamily="2" charset="0"/>
              </a:rPr>
              <a:t>s</a:t>
            </a:r>
            <a:r>
              <a:rPr lang="en-DE" sz="6600" dirty="0">
                <a:latin typeface="Permanent Marker" panose="02000000000000000000" pitchFamily="2" charset="0"/>
              </a:rPr>
              <a:t> </a:t>
            </a:r>
            <a:r>
              <a:rPr lang="de-DE" sz="6600" dirty="0">
                <a:latin typeface="Permanent Marker" panose="02000000000000000000" pitchFamily="2" charset="0"/>
              </a:rPr>
              <a:t>J</a:t>
            </a:r>
            <a:r>
              <a:rPr lang="en-DE" sz="6600" dirty="0">
                <a:latin typeface="Permanent Marker" panose="02000000000000000000" pitchFamily="2" charset="0"/>
              </a:rPr>
              <a:t>a</a:t>
            </a:r>
            <a:r>
              <a:rPr lang="de-DE" sz="6600" dirty="0">
                <a:latin typeface="Permanent Marker" panose="02000000000000000000" pitchFamily="2" charset="0"/>
              </a:rPr>
              <a:t>h</a:t>
            </a:r>
            <a:r>
              <a:rPr lang="en-DE" sz="6600" dirty="0">
                <a:latin typeface="Permanent Marker" panose="02000000000000000000" pitchFamily="2" charset="0"/>
              </a:rPr>
              <a:t>r </a:t>
            </a:r>
            <a:r>
              <a:rPr lang="de-DE" sz="6600" dirty="0">
                <a:latin typeface="Permanent Marker" panose="02000000000000000000" pitchFamily="2" charset="0"/>
              </a:rPr>
              <a:t>i</a:t>
            </a:r>
            <a:r>
              <a:rPr lang="en-DE" sz="6600" dirty="0">
                <a:latin typeface="Permanent Marker" panose="02000000000000000000" pitchFamily="2" charset="0"/>
              </a:rPr>
              <a:t>m </a:t>
            </a:r>
            <a:r>
              <a:rPr lang="de-DE" sz="6600" dirty="0">
                <a:latin typeface="Permanent Marker" panose="02000000000000000000" pitchFamily="2" charset="0"/>
              </a:rPr>
              <a:t>U</a:t>
            </a:r>
            <a:r>
              <a:rPr lang="en-DE" sz="6600" dirty="0">
                <a:latin typeface="Permanent Marker" panose="02000000000000000000" pitchFamily="2" charset="0"/>
              </a:rPr>
              <a:t>r</a:t>
            </a:r>
            <a:r>
              <a:rPr lang="de-DE" sz="6600" dirty="0">
                <a:latin typeface="Permanent Marker" panose="02000000000000000000" pitchFamily="2" charset="0"/>
              </a:rPr>
              <a:t>l</a:t>
            </a:r>
            <a:r>
              <a:rPr lang="en-DE" sz="6600" dirty="0">
                <a:latin typeface="Permanent Marker" panose="02000000000000000000" pitchFamily="2" charset="0"/>
              </a:rPr>
              <a:t>a</a:t>
            </a:r>
            <a:r>
              <a:rPr lang="de-DE" sz="6600" dirty="0">
                <a:latin typeface="Permanent Marker" panose="02000000000000000000" pitchFamily="2" charset="0"/>
              </a:rPr>
              <a:t>u</a:t>
            </a:r>
            <a:r>
              <a:rPr lang="en-DE" sz="6600" dirty="0">
                <a:latin typeface="Permanent Marker" panose="02000000000000000000" pitchFamily="2" charset="0"/>
              </a:rPr>
              <a:t>b?</a:t>
            </a:r>
            <a:endParaRPr lang="de-DE" sz="6600" dirty="0">
              <a:latin typeface="Permanent Marker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2ABDD3-F97A-4145-9014-A0D0C500E56D}"/>
              </a:ext>
            </a:extLst>
          </p:cNvPr>
          <p:cNvSpPr/>
          <p:nvPr/>
        </p:nvSpPr>
        <p:spPr>
          <a:xfrm>
            <a:off x="-291314" y="-202301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accent1"/>
                </a:solidFill>
              </a:rPr>
              <a:t>I</a:t>
            </a:r>
            <a:r>
              <a:rPr lang="de-DE" sz="4400" dirty="0">
                <a:solidFill>
                  <a:schemeClr val="accent1"/>
                </a:solidFill>
              </a:rPr>
              <a:t>n</a:t>
            </a:r>
            <a:r>
              <a:rPr lang="en-DE" sz="4400" dirty="0">
                <a:solidFill>
                  <a:schemeClr val="accent1"/>
                </a:solidFill>
              </a:rPr>
              <a:t> </a:t>
            </a:r>
            <a:r>
              <a:rPr lang="de-DE" sz="4400" dirty="0">
                <a:solidFill>
                  <a:schemeClr val="accent1"/>
                </a:solidFill>
              </a:rPr>
              <a:t>D</a:t>
            </a:r>
            <a:r>
              <a:rPr lang="en-DE" sz="4400" dirty="0">
                <a:solidFill>
                  <a:schemeClr val="accent1"/>
                </a:solidFill>
              </a:rPr>
              <a:t>e</a:t>
            </a:r>
            <a:r>
              <a:rPr lang="de-DE" sz="4400" dirty="0">
                <a:solidFill>
                  <a:schemeClr val="accent1"/>
                </a:solidFill>
              </a:rPr>
              <a:t>u</a:t>
            </a:r>
            <a:r>
              <a:rPr lang="en-DE" sz="4400" dirty="0" err="1">
                <a:solidFill>
                  <a:schemeClr val="accent1"/>
                </a:solidFill>
              </a:rPr>
              <a:t>tschland</a:t>
            </a:r>
            <a:endParaRPr lang="de-DE" sz="4400" dirty="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BD0A0C-5B5A-478B-9A6D-428E449F49D8}"/>
              </a:ext>
            </a:extLst>
          </p:cNvPr>
          <p:cNvSpPr/>
          <p:nvPr/>
        </p:nvSpPr>
        <p:spPr>
          <a:xfrm>
            <a:off x="7887039" y="-202301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accent1"/>
                </a:solidFill>
              </a:rPr>
              <a:t>I</a:t>
            </a:r>
            <a:r>
              <a:rPr lang="de-DE" sz="4400" dirty="0">
                <a:solidFill>
                  <a:schemeClr val="accent1"/>
                </a:solidFill>
              </a:rPr>
              <a:t>n</a:t>
            </a:r>
            <a:r>
              <a:rPr lang="en-DE" sz="4400" dirty="0">
                <a:solidFill>
                  <a:schemeClr val="accent1"/>
                </a:solidFill>
              </a:rPr>
              <a:t> </a:t>
            </a:r>
            <a:r>
              <a:rPr lang="de-DE" sz="4400" dirty="0">
                <a:solidFill>
                  <a:schemeClr val="accent1"/>
                </a:solidFill>
              </a:rPr>
              <a:t>E</a:t>
            </a:r>
            <a:r>
              <a:rPr lang="en-DE" sz="4400" dirty="0">
                <a:solidFill>
                  <a:schemeClr val="accent1"/>
                </a:solidFill>
              </a:rPr>
              <a:t>u</a:t>
            </a:r>
            <a:r>
              <a:rPr lang="de-DE" sz="4400" dirty="0">
                <a:solidFill>
                  <a:schemeClr val="accent1"/>
                </a:solidFill>
              </a:rPr>
              <a:t>r</a:t>
            </a:r>
            <a:r>
              <a:rPr lang="en-DE" sz="4400" dirty="0">
                <a:solidFill>
                  <a:schemeClr val="accent1"/>
                </a:solidFill>
              </a:rPr>
              <a:t>o</a:t>
            </a:r>
            <a:r>
              <a:rPr lang="de-DE" sz="4400" dirty="0">
                <a:solidFill>
                  <a:schemeClr val="accent1"/>
                </a:solidFill>
              </a:rPr>
              <a:t>p</a:t>
            </a:r>
            <a:r>
              <a:rPr lang="en-DE" sz="4400" dirty="0">
                <a:solidFill>
                  <a:schemeClr val="accent1"/>
                </a:solidFill>
              </a:rPr>
              <a:t>a</a:t>
            </a:r>
            <a:endParaRPr lang="de-DE" sz="4400" dirty="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B5029C-6F8A-4607-9C9C-03816AB32012}"/>
              </a:ext>
            </a:extLst>
          </p:cNvPr>
          <p:cNvSpPr/>
          <p:nvPr/>
        </p:nvSpPr>
        <p:spPr>
          <a:xfrm>
            <a:off x="7887038" y="4252365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accent1"/>
                </a:solidFill>
              </a:rPr>
              <a:t>K</a:t>
            </a:r>
            <a:r>
              <a:rPr lang="de-DE" sz="4400" dirty="0">
                <a:solidFill>
                  <a:schemeClr val="accent1"/>
                </a:solidFill>
              </a:rPr>
              <a:t>e</a:t>
            </a:r>
            <a:r>
              <a:rPr lang="en-DE" sz="4400" dirty="0" err="1">
                <a:solidFill>
                  <a:schemeClr val="accent1"/>
                </a:solidFill>
              </a:rPr>
              <a:t>i</a:t>
            </a:r>
            <a:r>
              <a:rPr lang="de-DE" sz="4400" dirty="0">
                <a:solidFill>
                  <a:schemeClr val="accent1"/>
                </a:solidFill>
              </a:rPr>
              <a:t>n</a:t>
            </a:r>
            <a:r>
              <a:rPr lang="en-DE" sz="4400" dirty="0">
                <a:solidFill>
                  <a:schemeClr val="accent1"/>
                </a:solidFill>
              </a:rPr>
              <a:t> </a:t>
            </a:r>
            <a:r>
              <a:rPr lang="de-DE" sz="4400" dirty="0">
                <a:solidFill>
                  <a:schemeClr val="accent1"/>
                </a:solidFill>
              </a:rPr>
              <a:t>U</a:t>
            </a:r>
            <a:r>
              <a:rPr lang="en-DE" sz="4400" dirty="0">
                <a:solidFill>
                  <a:schemeClr val="accent1"/>
                </a:solidFill>
              </a:rPr>
              <a:t>r</a:t>
            </a:r>
            <a:r>
              <a:rPr lang="de-DE" sz="4400" dirty="0">
                <a:solidFill>
                  <a:schemeClr val="accent1"/>
                </a:solidFill>
              </a:rPr>
              <a:t>l</a:t>
            </a:r>
            <a:r>
              <a:rPr lang="en-DE" sz="4400" dirty="0">
                <a:solidFill>
                  <a:schemeClr val="accent1"/>
                </a:solidFill>
              </a:rPr>
              <a:t>a</a:t>
            </a:r>
            <a:r>
              <a:rPr lang="de-DE" sz="4400" dirty="0">
                <a:solidFill>
                  <a:schemeClr val="accent1"/>
                </a:solidFill>
              </a:rPr>
              <a:t>u</a:t>
            </a:r>
            <a:r>
              <a:rPr lang="en-DE" sz="4400" dirty="0">
                <a:solidFill>
                  <a:schemeClr val="accent1"/>
                </a:solidFill>
              </a:rPr>
              <a:t>b</a:t>
            </a:r>
            <a:endParaRPr lang="de-DE" sz="4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FAC0EC-603B-4880-BC9E-C1CD9BB04669}"/>
              </a:ext>
            </a:extLst>
          </p:cNvPr>
          <p:cNvSpPr/>
          <p:nvPr/>
        </p:nvSpPr>
        <p:spPr>
          <a:xfrm>
            <a:off x="-291314" y="4298490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 err="1">
                <a:solidFill>
                  <a:schemeClr val="accent1"/>
                </a:solidFill>
              </a:rPr>
              <a:t>Außerhalb</a:t>
            </a:r>
            <a:r>
              <a:rPr lang="en-DE" sz="4400" dirty="0">
                <a:solidFill>
                  <a:schemeClr val="accent1"/>
                </a:solidFill>
              </a:rPr>
              <a:t> Europa</a:t>
            </a:r>
            <a:endParaRPr lang="de-DE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46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1334C-7B72-42EB-9382-8146EE2D5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DEE992-806C-4900-917F-D6DA0CA99E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A7894-1792-469A-A7C9-570DA556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Arbeitspakete</a:t>
            </a:r>
            <a:endParaRPr lang="en-GB" dirty="0"/>
          </a:p>
        </p:txBody>
      </p:sp>
      <p:pic>
        <p:nvPicPr>
          <p:cNvPr id="10242" name="Picture 2" descr="PRINCE2 HOW2: Scrum and PRINCE2 – Who gets the workpackage?">
            <a:extLst>
              <a:ext uri="{FF2B5EF4-FFF2-40B4-BE49-F238E27FC236}">
                <a16:creationId xmlns:a16="http://schemas.microsoft.com/office/drawing/2014/main" id="{7376E6FA-13AF-4F21-937B-DC59BE53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6" y="2229825"/>
            <a:ext cx="44196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onfluence Mobile - UNECE Statswiki">
            <a:extLst>
              <a:ext uri="{FF2B5EF4-FFF2-40B4-BE49-F238E27FC236}">
                <a16:creationId xmlns:a16="http://schemas.microsoft.com/office/drawing/2014/main" id="{D4927BB7-F01F-407E-9D21-F16FB1EC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475999"/>
            <a:ext cx="6151562" cy="34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70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and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: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b="1" dirty="0"/>
              <a:t>Ziele</a:t>
            </a:r>
            <a:r>
              <a:rPr lang="de-DE" dirty="0"/>
              <a:t>: SMART Goals and Goal </a:t>
            </a:r>
            <a:r>
              <a:rPr lang="de-DE" dirty="0" err="1"/>
              <a:t>Hierarchy</a:t>
            </a:r>
            <a:endParaRPr lang="de-DE" dirty="0"/>
          </a:p>
          <a:p>
            <a:pPr indent="-457200">
              <a:buFont typeface="+mj-lt"/>
              <a:buAutoNum type="arabicPeriod"/>
            </a:pPr>
            <a:r>
              <a:rPr lang="de-DE" b="1" dirty="0"/>
              <a:t>Organisation</a:t>
            </a:r>
            <a:r>
              <a:rPr lang="de-DE" dirty="0"/>
              <a:t>: Project Matrix </a:t>
            </a:r>
            <a:r>
              <a:rPr lang="de-DE" dirty="0" err="1"/>
              <a:t>Organization</a:t>
            </a:r>
            <a:r>
              <a:rPr lang="de-DE" dirty="0"/>
              <a:t> and Steering </a:t>
            </a:r>
            <a:r>
              <a:rPr lang="de-DE" dirty="0" err="1"/>
              <a:t>Comittee</a:t>
            </a:r>
            <a:endParaRPr lang="de-DE" dirty="0"/>
          </a:p>
          <a:p>
            <a:pPr indent="-457200">
              <a:buFont typeface="+mj-lt"/>
              <a:buAutoNum type="arabicPeriod"/>
            </a:pPr>
            <a:r>
              <a:rPr lang="de-DE" b="1" dirty="0"/>
              <a:t>Plan</a:t>
            </a:r>
            <a:r>
              <a:rPr lang="de-DE" dirty="0"/>
              <a:t>: </a:t>
            </a:r>
            <a:r>
              <a:rPr lang="de-DE" dirty="0" err="1"/>
              <a:t>Cone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 and Microsoft Project/ Project Libre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b="1" dirty="0"/>
              <a:t>Budget</a:t>
            </a:r>
            <a:r>
              <a:rPr lang="de-DE" dirty="0"/>
              <a:t>: Magic </a:t>
            </a:r>
            <a:r>
              <a:rPr lang="de-DE" dirty="0" err="1"/>
              <a:t>Triangle</a:t>
            </a:r>
            <a:r>
              <a:rPr lang="de-DE" dirty="0"/>
              <a:t> and </a:t>
            </a:r>
            <a:r>
              <a:rPr lang="de-DE" dirty="0" err="1"/>
              <a:t>Earned</a:t>
            </a:r>
            <a:r>
              <a:rPr lang="de-DE" dirty="0"/>
              <a:t> Value Analysis</a:t>
            </a:r>
          </a:p>
          <a:p>
            <a:pPr indent="-457200">
              <a:buFont typeface="+mj-lt"/>
              <a:buAutoNum type="arabicPeriod"/>
            </a:pPr>
            <a:r>
              <a:rPr lang="de-DE" b="1" dirty="0"/>
              <a:t>Ressourcen</a:t>
            </a:r>
            <a:r>
              <a:rPr lang="de-DE" dirty="0"/>
              <a:t>: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 and Microsoft Project/ Project Libre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b="1" dirty="0"/>
              <a:t>Arbeitspakete</a:t>
            </a:r>
            <a:r>
              <a:rPr lang="de-DE" dirty="0"/>
              <a:t>: Work Packages and Work Breakdown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Project Management – 6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5736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280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 err="1"/>
              <a:t>Issue</a:t>
            </a:r>
            <a:r>
              <a:rPr lang="de-DE" dirty="0"/>
              <a:t> Management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9819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akete beschriften für DHL, Hermes, UPS -">
            <a:extLst>
              <a:ext uri="{FF2B5EF4-FFF2-40B4-BE49-F238E27FC236}">
                <a16:creationId xmlns:a16="http://schemas.microsoft.com/office/drawing/2014/main" id="{05D3A8C3-6CBD-43A8-8070-E78099D7C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4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70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72CDD-5446-4407-B6A3-BD7DE71DB8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35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148AD6-7D89-4BEF-8EAF-FED5E1BA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E6E39-2034-4355-83E0-5AE6FF30B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Jira | Software zur Vorgangs- und Projektverfolgung">
            <a:extLst>
              <a:ext uri="{FF2B5EF4-FFF2-40B4-BE49-F238E27FC236}">
                <a16:creationId xmlns:a16="http://schemas.microsoft.com/office/drawing/2014/main" id="{84576EF7-00BD-4F9B-A93B-489DA220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18"/>
            <a:ext cx="12192000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632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Frage: Was tue ich mit JIRA?</a:t>
            </a:r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Verschiedene Projekte</a:t>
            </a:r>
          </a:p>
          <a:p>
            <a:pPr indent="-457200">
              <a:buFont typeface="+mj-lt"/>
              <a:buAutoNum type="arabicPeriod"/>
            </a:pPr>
            <a:r>
              <a:rPr lang="de-DE" dirty="0"/>
              <a:t>Unterschiedliche Vorgangstypen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Unterschiedliche Workflows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Verschiedene Boards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Bonus: Felder &amp; Masken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Bonus: Berichte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JIRA – Teacher Tutorial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atlassian.com/de/software/jira/guides/getting-started/basics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atlassian.com/de/software/jira/guides/use-cases/what-is-jira-used-for</a:t>
            </a: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atlassian.com/de/software/jira/free</a:t>
            </a:r>
            <a:endParaRPr lang="de-DE" sz="1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169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062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72000" y="1252800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Team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410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285D-9F9A-466C-95AB-09A25535C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6000" dirty="0"/>
              <a:t>“Menschen, die </a:t>
            </a:r>
            <a:r>
              <a:rPr lang="en-GB" sz="6000" dirty="0" err="1"/>
              <a:t>nur</a:t>
            </a:r>
            <a:r>
              <a:rPr lang="en-GB" sz="6000" dirty="0"/>
              <a:t> </a:t>
            </a:r>
            <a:r>
              <a:rPr lang="en-GB" sz="6000" dirty="0" err="1"/>
              <a:t>zur</a:t>
            </a:r>
            <a:r>
              <a:rPr lang="en-GB" sz="6000" dirty="0"/>
              <a:t> </a:t>
            </a:r>
            <a:r>
              <a:rPr lang="en-GB" sz="6000" dirty="0" err="1"/>
              <a:t>gleichen</a:t>
            </a:r>
            <a:r>
              <a:rPr lang="en-GB" sz="6000" dirty="0"/>
              <a:t> Zeit am </a:t>
            </a:r>
            <a:r>
              <a:rPr lang="en-GB" sz="6000" dirty="0" err="1"/>
              <a:t>gleichen</a:t>
            </a:r>
            <a:r>
              <a:rPr lang="en-GB" sz="6000" dirty="0"/>
              <a:t> Ort </a:t>
            </a:r>
            <a:r>
              <a:rPr lang="en-GB" sz="6000" dirty="0" err="1"/>
              <a:t>arbeiten</a:t>
            </a:r>
            <a:r>
              <a:rPr lang="en-GB" sz="6000" dirty="0"/>
              <a:t> </a:t>
            </a:r>
            <a:r>
              <a:rPr lang="en-GB" sz="6000" dirty="0" err="1"/>
              <a:t>sind</a:t>
            </a:r>
            <a:r>
              <a:rPr lang="en-GB" sz="6000" dirty="0"/>
              <a:t> </a:t>
            </a:r>
            <a:r>
              <a:rPr lang="en-GB" sz="6000" dirty="0" err="1"/>
              <a:t>noch</a:t>
            </a:r>
            <a:r>
              <a:rPr lang="en-GB" sz="6000" dirty="0"/>
              <a:t> </a:t>
            </a:r>
            <a:r>
              <a:rPr lang="en-GB" sz="6000" dirty="0" err="1"/>
              <a:t>kein</a:t>
            </a:r>
            <a:r>
              <a:rPr lang="en-GB" sz="6000" dirty="0"/>
              <a:t> Team </a:t>
            </a:r>
            <a:r>
              <a:rPr lang="en-GB" sz="6000" dirty="0" err="1"/>
              <a:t>sondern</a:t>
            </a:r>
            <a:r>
              <a:rPr lang="en-GB" sz="6000" dirty="0"/>
              <a:t> </a:t>
            </a:r>
            <a:r>
              <a:rPr lang="en-GB" sz="6000" dirty="0" err="1"/>
              <a:t>eine</a:t>
            </a:r>
            <a:r>
              <a:rPr lang="en-GB" sz="6000" dirty="0"/>
              <a:t> Gruppe”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899DA-2899-48F9-BF0C-780643F4EB6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Google Shape;245;p33">
            <a:extLst>
              <a:ext uri="{FF2B5EF4-FFF2-40B4-BE49-F238E27FC236}">
                <a16:creationId xmlns:a16="http://schemas.microsoft.com/office/drawing/2014/main" id="{22A18E53-B244-4D52-9C73-BC1C1E72BBC4}"/>
              </a:ext>
            </a:extLst>
          </p:cNvPr>
          <p:cNvSpPr txBox="1">
            <a:spLocks/>
          </p:cNvSpPr>
          <p:nvPr/>
        </p:nvSpPr>
        <p:spPr>
          <a:xfrm>
            <a:off x="4398744" y="4507606"/>
            <a:ext cx="7064249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800"/>
              <a:buFont typeface="Arial"/>
              <a:buChar char="−"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800"/>
              <a:buFont typeface="Arial"/>
              <a:buChar char="−"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8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D28"/>
              </a:buClr>
              <a:buSzPts val="1800"/>
              <a:buFont typeface="Arial"/>
              <a:buChar char="−"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/>
            <a:r>
              <a:rPr lang="de-DE" dirty="0"/>
              <a:t>- Lena Schröder-Donges</a:t>
            </a:r>
          </a:p>
        </p:txBody>
      </p:sp>
    </p:spTree>
    <p:extLst>
      <p:ext uri="{BB962C8B-B14F-4D97-AF65-F5344CB8AC3E}">
        <p14:creationId xmlns:p14="http://schemas.microsoft.com/office/powerpoint/2010/main" val="67596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518B92-7665-4304-9B0D-FA2B09F9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84" y="3045504"/>
            <a:ext cx="10954431" cy="900000"/>
          </a:xfrm>
        </p:spPr>
        <p:txBody>
          <a:bodyPr anchor="ctr"/>
          <a:lstStyle/>
          <a:p>
            <a:pPr algn="ctr"/>
            <a:r>
              <a:rPr lang="de-DE" sz="6600" dirty="0">
                <a:latin typeface="Permanent Marker" panose="02000000000000000000" pitchFamily="2" charset="0"/>
              </a:rPr>
              <a:t>L</a:t>
            </a:r>
            <a:r>
              <a:rPr lang="en-DE" sz="6600" dirty="0" err="1">
                <a:latin typeface="Permanent Marker" panose="02000000000000000000" pitchFamily="2" charset="0"/>
              </a:rPr>
              <a:t>i</a:t>
            </a:r>
            <a:r>
              <a:rPr lang="de-DE" sz="6600" dirty="0">
                <a:latin typeface="Permanent Marker" panose="02000000000000000000" pitchFamily="2" charset="0"/>
              </a:rPr>
              <a:t>e</a:t>
            </a:r>
            <a:r>
              <a:rPr lang="en-DE" sz="6600" dirty="0">
                <a:latin typeface="Permanent Marker" panose="02000000000000000000" pitchFamily="2" charset="0"/>
              </a:rPr>
              <a:t>b</a:t>
            </a:r>
            <a:r>
              <a:rPr lang="de-DE" sz="6600" dirty="0">
                <a:latin typeface="Permanent Marker" panose="02000000000000000000" pitchFamily="2" charset="0"/>
              </a:rPr>
              <a:t>l</a:t>
            </a:r>
            <a:r>
              <a:rPr lang="en-DE" sz="6600" dirty="0" err="1">
                <a:latin typeface="Permanent Marker" panose="02000000000000000000" pitchFamily="2" charset="0"/>
              </a:rPr>
              <a:t>i</a:t>
            </a:r>
            <a:r>
              <a:rPr lang="de-DE" sz="6600" dirty="0">
                <a:latin typeface="Permanent Marker" panose="02000000000000000000" pitchFamily="2" charset="0"/>
              </a:rPr>
              <a:t>n</a:t>
            </a:r>
            <a:r>
              <a:rPr lang="en-DE" sz="6600" dirty="0">
                <a:latin typeface="Permanent Marker" panose="02000000000000000000" pitchFamily="2" charset="0"/>
              </a:rPr>
              <a:t>g</a:t>
            </a:r>
            <a:r>
              <a:rPr lang="de-DE" sz="6600" dirty="0">
                <a:latin typeface="Permanent Marker" panose="02000000000000000000" pitchFamily="2" charset="0"/>
              </a:rPr>
              <a:t>s</a:t>
            </a:r>
            <a:r>
              <a:rPr lang="en-DE" sz="6600" dirty="0">
                <a:latin typeface="Permanent Marker" panose="02000000000000000000" pitchFamily="2" charset="0"/>
              </a:rPr>
              <a:t>f</a:t>
            </a:r>
            <a:r>
              <a:rPr lang="de-DE" sz="6600" dirty="0">
                <a:latin typeface="Permanent Marker" panose="02000000000000000000" pitchFamily="2" charset="0"/>
              </a:rPr>
              <a:t>i</a:t>
            </a:r>
            <a:r>
              <a:rPr lang="en-DE" sz="6600" dirty="0">
                <a:latin typeface="Permanent Marker" panose="02000000000000000000" pitchFamily="2" charset="0"/>
              </a:rPr>
              <a:t>l</a:t>
            </a:r>
            <a:r>
              <a:rPr lang="de-DE" sz="6600" dirty="0">
                <a:latin typeface="Permanent Marker" panose="02000000000000000000" pitchFamily="2" charset="0"/>
              </a:rPr>
              <a:t>m</a:t>
            </a:r>
            <a:r>
              <a:rPr lang="en-DE" sz="6600" dirty="0">
                <a:latin typeface="Permanent Marker" panose="02000000000000000000" pitchFamily="2" charset="0"/>
              </a:rPr>
              <a:t>g</a:t>
            </a:r>
            <a:r>
              <a:rPr lang="de-DE" sz="6600" dirty="0">
                <a:latin typeface="Permanent Marker" panose="02000000000000000000" pitchFamily="2" charset="0"/>
              </a:rPr>
              <a:t>e</a:t>
            </a:r>
            <a:r>
              <a:rPr lang="en-DE" sz="6600" dirty="0">
                <a:latin typeface="Permanent Marker" panose="02000000000000000000" pitchFamily="2" charset="0"/>
              </a:rPr>
              <a:t>n</a:t>
            </a:r>
            <a:r>
              <a:rPr lang="de-DE" sz="6600" dirty="0">
                <a:latin typeface="Permanent Marker" panose="02000000000000000000" pitchFamily="2" charset="0"/>
              </a:rPr>
              <a:t>r</a:t>
            </a:r>
            <a:r>
              <a:rPr lang="en-DE" sz="6600" dirty="0">
                <a:latin typeface="Permanent Marker" panose="02000000000000000000" pitchFamily="2" charset="0"/>
              </a:rPr>
              <a:t>e?</a:t>
            </a:r>
            <a:endParaRPr lang="de-DE" sz="6600" dirty="0">
              <a:latin typeface="Permanent Marker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2ABDD3-F97A-4145-9014-A0D0C500E56D}"/>
              </a:ext>
            </a:extLst>
          </p:cNvPr>
          <p:cNvSpPr/>
          <p:nvPr/>
        </p:nvSpPr>
        <p:spPr>
          <a:xfrm>
            <a:off x="-291314" y="-202301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>
                <a:solidFill>
                  <a:schemeClr val="accent1"/>
                </a:solidFill>
              </a:rPr>
              <a:t>K</a:t>
            </a:r>
            <a:r>
              <a:rPr lang="en-DE" sz="4400" dirty="0">
                <a:solidFill>
                  <a:schemeClr val="accent1"/>
                </a:solidFill>
              </a:rPr>
              <a:t>o</a:t>
            </a:r>
            <a:r>
              <a:rPr lang="de-DE" sz="4400" dirty="0">
                <a:solidFill>
                  <a:schemeClr val="accent1"/>
                </a:solidFill>
              </a:rPr>
              <a:t>m</a:t>
            </a:r>
            <a:r>
              <a:rPr lang="en-DE" sz="4400" dirty="0">
                <a:solidFill>
                  <a:schemeClr val="accent1"/>
                </a:solidFill>
              </a:rPr>
              <a:t>ö</a:t>
            </a:r>
            <a:r>
              <a:rPr lang="de-DE" sz="4400" dirty="0">
                <a:solidFill>
                  <a:schemeClr val="accent1"/>
                </a:solidFill>
              </a:rPr>
              <a:t>d</a:t>
            </a:r>
            <a:r>
              <a:rPr lang="en-DE" sz="4400" dirty="0" err="1">
                <a:solidFill>
                  <a:schemeClr val="accent1"/>
                </a:solidFill>
              </a:rPr>
              <a:t>i</a:t>
            </a:r>
            <a:r>
              <a:rPr lang="de-DE" sz="4400" dirty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BD0A0C-5B5A-478B-9A6D-428E449F49D8}"/>
              </a:ext>
            </a:extLst>
          </p:cNvPr>
          <p:cNvSpPr/>
          <p:nvPr/>
        </p:nvSpPr>
        <p:spPr>
          <a:xfrm>
            <a:off x="7887039" y="-202301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accent1"/>
                </a:solidFill>
              </a:rPr>
              <a:t>Drama</a:t>
            </a:r>
            <a:endParaRPr lang="de-DE" sz="4400" dirty="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B5029C-6F8A-4607-9C9C-03816AB32012}"/>
              </a:ext>
            </a:extLst>
          </p:cNvPr>
          <p:cNvSpPr/>
          <p:nvPr/>
        </p:nvSpPr>
        <p:spPr>
          <a:xfrm>
            <a:off x="7887038" y="4252365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>
                <a:solidFill>
                  <a:schemeClr val="accent1"/>
                </a:solidFill>
              </a:rPr>
              <a:t>S</a:t>
            </a:r>
            <a:r>
              <a:rPr lang="en-DE" sz="4400" dirty="0">
                <a:solidFill>
                  <a:schemeClr val="accent1"/>
                </a:solidFill>
              </a:rPr>
              <a:t>o</a:t>
            </a:r>
            <a:r>
              <a:rPr lang="de-DE" sz="4400" dirty="0">
                <a:solidFill>
                  <a:schemeClr val="accent1"/>
                </a:solidFill>
              </a:rPr>
              <a:t>n</a:t>
            </a:r>
            <a:r>
              <a:rPr lang="en-DE" sz="4400" dirty="0">
                <a:solidFill>
                  <a:schemeClr val="accent1"/>
                </a:solidFill>
              </a:rPr>
              <a:t>s</a:t>
            </a:r>
            <a:r>
              <a:rPr lang="de-DE" sz="4400" dirty="0">
                <a:solidFill>
                  <a:schemeClr val="accent1"/>
                </a:solidFill>
              </a:rPr>
              <a:t>t</a:t>
            </a:r>
            <a:r>
              <a:rPr lang="en-DE" sz="4400" dirty="0" err="1">
                <a:solidFill>
                  <a:schemeClr val="accent1"/>
                </a:solidFill>
              </a:rPr>
              <a:t>i</a:t>
            </a:r>
            <a:r>
              <a:rPr lang="de-DE" sz="4400" dirty="0">
                <a:solidFill>
                  <a:schemeClr val="accent1"/>
                </a:solidFill>
              </a:rPr>
              <a:t>g</a:t>
            </a:r>
            <a:r>
              <a:rPr lang="en-DE" sz="4400" dirty="0">
                <a:solidFill>
                  <a:schemeClr val="accent1"/>
                </a:solidFill>
              </a:rPr>
              <a:t>e</a:t>
            </a:r>
            <a:r>
              <a:rPr lang="de-DE" sz="4400" dirty="0">
                <a:solidFill>
                  <a:schemeClr val="accent1"/>
                </a:solidFill>
              </a:rPr>
              <a:t>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FAC0EC-603B-4880-BC9E-C1CD9BB04669}"/>
              </a:ext>
            </a:extLst>
          </p:cNvPr>
          <p:cNvSpPr/>
          <p:nvPr/>
        </p:nvSpPr>
        <p:spPr>
          <a:xfrm>
            <a:off x="-291314" y="4298490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>
                <a:solidFill>
                  <a:schemeClr val="accent1"/>
                </a:solidFill>
              </a:rPr>
              <a:t>A</a:t>
            </a:r>
            <a:r>
              <a:rPr lang="en-DE" sz="4400" dirty="0">
                <a:solidFill>
                  <a:schemeClr val="accent1"/>
                </a:solidFill>
              </a:rPr>
              <a:t>c</a:t>
            </a:r>
            <a:r>
              <a:rPr lang="de-DE" sz="4400" dirty="0">
                <a:solidFill>
                  <a:schemeClr val="accent1"/>
                </a:solidFill>
              </a:rPr>
              <a:t>t</a:t>
            </a:r>
            <a:r>
              <a:rPr lang="en-DE" sz="4400" dirty="0" err="1">
                <a:solidFill>
                  <a:schemeClr val="accent1"/>
                </a:solidFill>
              </a:rPr>
              <a:t>i</a:t>
            </a:r>
            <a:r>
              <a:rPr lang="de-DE" sz="4400" dirty="0">
                <a:solidFill>
                  <a:schemeClr val="accent1"/>
                </a:solidFill>
              </a:rPr>
              <a:t>o</a:t>
            </a:r>
            <a:r>
              <a:rPr lang="en-DE" sz="4400" dirty="0">
                <a:solidFill>
                  <a:schemeClr val="accent1"/>
                </a:solidFill>
              </a:rPr>
              <a:t>n</a:t>
            </a:r>
            <a:endParaRPr lang="de-DE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52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3. Team und Gruppe: Definition, Merkmale und Unterschied – WPGS">
            <a:extLst>
              <a:ext uri="{FF2B5EF4-FFF2-40B4-BE49-F238E27FC236}">
                <a16:creationId xmlns:a16="http://schemas.microsoft.com/office/drawing/2014/main" id="{9FDBAB3C-A9E6-4D38-9184-6A945F673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1649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E4705DFE-8F6A-42D6-AEA9-C5438CB7F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35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orming, Storming, Norming, and Performing | by Sean Conner ...">
            <a:extLst>
              <a:ext uri="{FF2B5EF4-FFF2-40B4-BE49-F238E27FC236}">
                <a16:creationId xmlns:a16="http://schemas.microsoft.com/office/drawing/2014/main" id="{9F3DD367-65BB-4543-9CB4-E36ADE83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9452" y="80963"/>
            <a:ext cx="8885796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DBEC481-9AAD-4951-ACBF-D29C8FA65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88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The Five Dysfunctions of a Team – Andres Crucetta Nieto">
            <a:extLst>
              <a:ext uri="{FF2B5EF4-FFF2-40B4-BE49-F238E27FC236}">
                <a16:creationId xmlns:a16="http://schemas.microsoft.com/office/drawing/2014/main" id="{4B7AC862-9D74-4BCE-853C-AA1C38EF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E0E8154-88CB-4CAB-A982-872DC99AC8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889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Selbstorganisation ist bunt, nicht schwarz-weiss – Dennis Willkomm ...">
            <a:extLst>
              <a:ext uri="{FF2B5EF4-FFF2-40B4-BE49-F238E27FC236}">
                <a16:creationId xmlns:a16="http://schemas.microsoft.com/office/drawing/2014/main" id="{4A608FBB-E21E-47AC-B87D-6EF7AD26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312" y="80963"/>
            <a:ext cx="11228075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3FDBC0AE-E0FE-4210-AE7F-3F6AE0BAD9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211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90FE9964-4054-4044-979F-B1C036530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11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927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Wie können wir diese Woche als Gruppe die Learning Outcomes </a:t>
            </a:r>
            <a:r>
              <a:rPr lang="de-DE" b="1" dirty="0"/>
              <a:t>alle</a:t>
            </a:r>
            <a:r>
              <a:rPr lang="de-DE" dirty="0"/>
              <a:t> </a:t>
            </a:r>
            <a:r>
              <a:rPr lang="de-DE" b="1" dirty="0"/>
              <a:t>gemeinsam</a:t>
            </a:r>
            <a:r>
              <a:rPr lang="de-DE" dirty="0"/>
              <a:t> erreichen?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2 min „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Specs</a:t>
            </a:r>
            <a:r>
              <a:rPr lang="de-DE" dirty="0"/>
              <a:t>“ - </a:t>
            </a:r>
            <a:r>
              <a:rPr lang="de-DE" dirty="0" err="1"/>
              <a:t>write</a:t>
            </a:r>
            <a:r>
              <a:rPr lang="de-DE" dirty="0"/>
              <a:t> down „</a:t>
            </a:r>
            <a:r>
              <a:rPr lang="de-DE" dirty="0" err="1"/>
              <a:t>Must</a:t>
            </a:r>
            <a:r>
              <a:rPr lang="de-DE" dirty="0"/>
              <a:t>-Do“ and „</a:t>
            </a:r>
            <a:r>
              <a:rPr lang="de-DE" dirty="0" err="1"/>
              <a:t>Must</a:t>
            </a:r>
            <a:r>
              <a:rPr lang="de-DE" dirty="0"/>
              <a:t>-Not-Do“ </a:t>
            </a:r>
            <a:r>
              <a:rPr lang="de-DE" dirty="0" err="1"/>
              <a:t>cards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5 min „Max </a:t>
            </a:r>
            <a:r>
              <a:rPr lang="de-DE" dirty="0" err="1"/>
              <a:t>Specs</a:t>
            </a:r>
            <a:r>
              <a:rPr lang="de-DE" dirty="0"/>
              <a:t>“ – </a:t>
            </a:r>
            <a:r>
              <a:rPr lang="de-DE" dirty="0" err="1"/>
              <a:t>consolidate</a:t>
            </a:r>
            <a:r>
              <a:rPr lang="de-DE" dirty="0"/>
              <a:t> all </a:t>
            </a:r>
            <a:r>
              <a:rPr lang="de-DE" dirty="0" err="1"/>
              <a:t>cards</a:t>
            </a:r>
            <a:r>
              <a:rPr lang="de-DE" dirty="0"/>
              <a:t> in </a:t>
            </a:r>
            <a:r>
              <a:rPr lang="de-DE" dirty="0" err="1"/>
              <a:t>group</a:t>
            </a:r>
            <a:r>
              <a:rPr lang="de-DE" dirty="0"/>
              <a:t> &amp; </a:t>
            </a:r>
            <a:r>
              <a:rPr lang="de-DE" dirty="0" err="1"/>
              <a:t>complete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15 min „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Specs</a:t>
            </a:r>
            <a:r>
              <a:rPr lang="de-DE" dirty="0"/>
              <a:t>“ – Challenge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&amp;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15 min „Min </a:t>
            </a:r>
            <a:r>
              <a:rPr lang="de-DE" dirty="0" err="1"/>
              <a:t>Specs</a:t>
            </a:r>
            <a:r>
              <a:rPr lang="de-DE" dirty="0"/>
              <a:t>“ –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and </a:t>
            </a:r>
            <a:r>
              <a:rPr lang="de-DE" dirty="0" err="1"/>
              <a:t>consolidate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possible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Work Agreement - Min </a:t>
            </a:r>
            <a:r>
              <a:rPr lang="de-DE" dirty="0" err="1"/>
              <a:t>Specs</a:t>
            </a:r>
            <a:r>
              <a:rPr lang="de-DE" dirty="0"/>
              <a:t> – 4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ritzcarlton.com/en/</a:t>
            </a:r>
            <a:r>
              <a:rPr lang="de-DE" sz="12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about</a:t>
            </a: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/gold-standards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liberatingstructures.de/liberating-structures-menue/min-specs/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medium.com/the-liberators/use-min-specs-to-help-groups-discover-what-is-absolutely-essential-77fcc4708b69</a:t>
            </a:r>
          </a:p>
        </p:txBody>
      </p:sp>
    </p:spTree>
    <p:extLst>
      <p:ext uri="{BB962C8B-B14F-4D97-AF65-F5344CB8AC3E}">
        <p14:creationId xmlns:p14="http://schemas.microsoft.com/office/powerpoint/2010/main" val="4246461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042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/>
              <a:t>Security &amp; Privacy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3745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photo of white concrete building">
            <a:extLst>
              <a:ext uri="{FF2B5EF4-FFF2-40B4-BE49-F238E27FC236}">
                <a16:creationId xmlns:a16="http://schemas.microsoft.com/office/drawing/2014/main" id="{780C1CCC-B874-45DC-ACC5-24A588C0D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b="1121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63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E9A00C-4DD4-4653-8D7C-6B26175F4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6A405-7AA4-48A8-87CF-79CA21A37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49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1A07F3-4DC2-4FAE-8D34-3DAB6FAA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 descr="SecDevOps - How to Integrate Security into DevOps - Atlantic BT">
            <a:extLst>
              <a:ext uri="{FF2B5EF4-FFF2-40B4-BE49-F238E27FC236}">
                <a16:creationId xmlns:a16="http://schemas.microsoft.com/office/drawing/2014/main" id="{7BB1E4FA-7046-4E1D-8C5F-36AD02683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" b="3789"/>
          <a:stretch/>
        </p:blipFill>
        <p:spPr bwMode="auto">
          <a:xfrm>
            <a:off x="2229645" y="6689"/>
            <a:ext cx="7732710" cy="685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6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518B92-7665-4304-9B0D-FA2B09F9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84" y="3045504"/>
            <a:ext cx="10954431" cy="900000"/>
          </a:xfrm>
        </p:spPr>
        <p:txBody>
          <a:bodyPr anchor="ctr"/>
          <a:lstStyle/>
          <a:p>
            <a:pPr algn="ctr"/>
            <a:r>
              <a:rPr lang="de-DE" sz="6600" dirty="0">
                <a:latin typeface="Permanent Marker" panose="02000000000000000000" pitchFamily="2" charset="0"/>
              </a:rPr>
              <a:t>S</a:t>
            </a:r>
            <a:r>
              <a:rPr lang="en-DE" sz="6600" dirty="0">
                <a:latin typeface="Permanent Marker" panose="02000000000000000000" pitchFamily="2" charset="0"/>
              </a:rPr>
              <a:t>c</a:t>
            </a:r>
            <a:r>
              <a:rPr lang="de-DE" sz="6600" dirty="0">
                <a:latin typeface="Permanent Marker" panose="02000000000000000000" pitchFamily="2" charset="0"/>
              </a:rPr>
              <a:t>h</a:t>
            </a:r>
            <a:r>
              <a:rPr lang="en-DE" sz="6600" dirty="0">
                <a:latin typeface="Permanent Marker" panose="02000000000000000000" pitchFamily="2" charset="0"/>
              </a:rPr>
              <a:t>u</a:t>
            </a:r>
            <a:r>
              <a:rPr lang="de-DE" sz="6600" dirty="0">
                <a:latin typeface="Permanent Marker" panose="02000000000000000000" pitchFamily="2" charset="0"/>
              </a:rPr>
              <a:t>h</a:t>
            </a:r>
            <a:r>
              <a:rPr lang="en-DE" sz="6600" dirty="0">
                <a:latin typeface="Permanent Marker" panose="02000000000000000000" pitchFamily="2" charset="0"/>
              </a:rPr>
              <a:t>g</a:t>
            </a:r>
            <a:r>
              <a:rPr lang="de-DE" sz="6600" dirty="0">
                <a:latin typeface="Permanent Marker" panose="02000000000000000000" pitchFamily="2" charset="0"/>
              </a:rPr>
              <a:t>r</a:t>
            </a:r>
            <a:r>
              <a:rPr lang="en-DE" sz="6600" dirty="0">
                <a:latin typeface="Permanent Marker" panose="02000000000000000000" pitchFamily="2" charset="0"/>
              </a:rPr>
              <a:t>ö</a:t>
            </a:r>
            <a:r>
              <a:rPr lang="de-DE" sz="6600" dirty="0">
                <a:latin typeface="Permanent Marker" panose="02000000000000000000" pitchFamily="2" charset="0"/>
              </a:rPr>
              <a:t>ß</a:t>
            </a:r>
            <a:r>
              <a:rPr lang="en-DE" sz="6600" dirty="0">
                <a:latin typeface="Permanent Marker" panose="02000000000000000000" pitchFamily="2" charset="0"/>
              </a:rPr>
              <a:t>e?</a:t>
            </a:r>
            <a:endParaRPr lang="de-DE" sz="6600" dirty="0">
              <a:latin typeface="Permanent Marker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2ABDD3-F97A-4145-9014-A0D0C500E56D}"/>
              </a:ext>
            </a:extLst>
          </p:cNvPr>
          <p:cNvSpPr/>
          <p:nvPr/>
        </p:nvSpPr>
        <p:spPr>
          <a:xfrm>
            <a:off x="-291314" y="-202301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accent1"/>
                </a:solidFill>
              </a:rPr>
              <a:t>&lt;36</a:t>
            </a:r>
            <a:endParaRPr lang="de-DE" sz="4400" dirty="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BD0A0C-5B5A-478B-9A6D-428E449F49D8}"/>
              </a:ext>
            </a:extLst>
          </p:cNvPr>
          <p:cNvSpPr/>
          <p:nvPr/>
        </p:nvSpPr>
        <p:spPr>
          <a:xfrm>
            <a:off x="7887039" y="-202301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accent1"/>
                </a:solidFill>
              </a:rPr>
              <a:t>36-40</a:t>
            </a:r>
            <a:endParaRPr lang="de-DE" sz="4400" dirty="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B5029C-6F8A-4607-9C9C-03816AB32012}"/>
              </a:ext>
            </a:extLst>
          </p:cNvPr>
          <p:cNvSpPr/>
          <p:nvPr/>
        </p:nvSpPr>
        <p:spPr>
          <a:xfrm>
            <a:off x="7887038" y="4252365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accent1"/>
                </a:solidFill>
              </a:rPr>
              <a:t>&gt;45</a:t>
            </a:r>
            <a:endParaRPr lang="de-DE" sz="4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FAC0EC-603B-4880-BC9E-C1CD9BB04669}"/>
              </a:ext>
            </a:extLst>
          </p:cNvPr>
          <p:cNvSpPr/>
          <p:nvPr/>
        </p:nvSpPr>
        <p:spPr>
          <a:xfrm>
            <a:off x="-291314" y="4298490"/>
            <a:ext cx="4596277" cy="28079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accent1"/>
                </a:solidFill>
              </a:rPr>
              <a:t>41-45</a:t>
            </a:r>
            <a:endParaRPr lang="de-DE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559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What Is the Difference between DevOps and DevSecOps?">
            <a:extLst>
              <a:ext uri="{FF2B5EF4-FFF2-40B4-BE49-F238E27FC236}">
                <a16:creationId xmlns:a16="http://schemas.microsoft.com/office/drawing/2014/main" id="{DAD1E1DD-1ED0-4031-8802-73E72A2E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7699" y="80963"/>
            <a:ext cx="10089301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D503C8FA-B927-4A5F-872D-F7A10BCDC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976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82987895-F633-42F3-893C-8BF0EA4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54" y="80963"/>
            <a:ext cx="10997991" cy="67087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6A8A105-A700-410E-A692-52734D73F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610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B65D42-C391-420B-A12D-0648767D1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1DA58-A35D-432D-832D-9D6320808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52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1A1288-799A-4206-93DA-BE46193A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What is-agile henrik kniberg august 20 2013">
            <a:extLst>
              <a:ext uri="{FF2B5EF4-FFF2-40B4-BE49-F238E27FC236}">
                <a16:creationId xmlns:a16="http://schemas.microsoft.com/office/drawing/2014/main" id="{3660F6E2-36A2-4BDD-882E-3BC65356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19" y="0"/>
            <a:ext cx="97015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7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Freiwillige vor: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Private Homepage / Business Seite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 err="1"/>
              <a:t>Pentest</a:t>
            </a:r>
            <a:r>
              <a:rPr lang="de-DE" dirty="0"/>
              <a:t> – Security-Check – 1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u="sng" dirty="0">
                <a:solidFill>
                  <a:schemeClr val="hlink"/>
                </a:solidFill>
                <a:hlinkClick r:id="rId3"/>
              </a:rPr>
              <a:t>geekflare.com/online-scan-website-security-vulnerabilities/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sitecheck.sucuri.net/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ssllabs.com/ssltest/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pentest-tools.com/website-vulnerability-scanning/website-scanner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observatory.mozilla.org/</a:t>
            </a:r>
          </a:p>
        </p:txBody>
      </p:sp>
    </p:spTree>
    <p:extLst>
      <p:ext uri="{BB962C8B-B14F-4D97-AF65-F5344CB8AC3E}">
        <p14:creationId xmlns:p14="http://schemas.microsoft.com/office/powerpoint/2010/main" val="1988552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F346A-47C1-4ED3-81D1-CD309EC6A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4D9567-A450-4458-A0C3-0B6C49D4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 descr="Private by design | CommitStrip">
            <a:extLst>
              <a:ext uri="{FF2B5EF4-FFF2-40B4-BE49-F238E27FC236}">
                <a16:creationId xmlns:a16="http://schemas.microsoft.com/office/drawing/2014/main" id="{E751A412-81F8-4902-B65A-B536318F1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b="5237"/>
          <a:stretch/>
        </p:blipFill>
        <p:spPr bwMode="auto">
          <a:xfrm>
            <a:off x="2047927" y="-9942"/>
            <a:ext cx="8096145" cy="68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18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4D7C25-1C14-4312-843F-00290DD29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B1AEF-15C3-4B7A-A57E-13BA4A3D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415B1-6EDC-4343-8D89-4D443A91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2" name="Picture 4" descr="Servicii – Digital Moment">
            <a:extLst>
              <a:ext uri="{FF2B5EF4-FFF2-40B4-BE49-F238E27FC236}">
                <a16:creationId xmlns:a16="http://schemas.microsoft.com/office/drawing/2014/main" id="{57165E0A-4A30-42EC-B1E3-0B37112D8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81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9035E-F001-4AF7-8E4C-2E52B7F18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707" y="576000"/>
            <a:ext cx="3639022" cy="5636541"/>
          </a:xfrm>
        </p:spPr>
        <p:txBody>
          <a:bodyPr/>
          <a:lstStyle/>
          <a:p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?</a:t>
            </a:r>
          </a:p>
          <a:p>
            <a:r>
              <a:rPr lang="en-GB" dirty="0"/>
              <a:t>Zu </a:t>
            </a:r>
            <a:r>
              <a:rPr lang="en-GB" dirty="0" err="1"/>
              <a:t>welchem</a:t>
            </a:r>
            <a:r>
              <a:rPr lang="en-GB" dirty="0"/>
              <a:t> </a:t>
            </a:r>
            <a:r>
              <a:rPr lang="en-GB" dirty="0" err="1"/>
              <a:t>Zweck</a:t>
            </a:r>
            <a:r>
              <a:rPr lang="en-GB" dirty="0"/>
              <a:t>?</a:t>
            </a:r>
          </a:p>
          <a:p>
            <a:r>
              <a:rPr lang="en-GB" dirty="0"/>
              <a:t>Wo </a:t>
            </a:r>
            <a:r>
              <a:rPr lang="en-GB" dirty="0" err="1"/>
              <a:t>gespeichert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gespeichert</a:t>
            </a:r>
            <a:r>
              <a:rPr lang="en-GB" dirty="0"/>
              <a:t>?</a:t>
            </a:r>
          </a:p>
          <a:p>
            <a:r>
              <a:rPr lang="en-GB" dirty="0"/>
              <a:t>An wen </a:t>
            </a:r>
            <a:r>
              <a:rPr lang="en-GB" dirty="0" err="1"/>
              <a:t>weitergegeben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geschützt</a:t>
            </a:r>
            <a:r>
              <a:rPr lang="en-GB" dirty="0"/>
              <a:t>?</a:t>
            </a:r>
          </a:p>
          <a:p>
            <a:r>
              <a:rPr lang="en-GB" dirty="0" err="1"/>
              <a:t>Wann</a:t>
            </a:r>
            <a:r>
              <a:rPr lang="en-GB" dirty="0"/>
              <a:t> </a:t>
            </a:r>
            <a:r>
              <a:rPr lang="en-GB" dirty="0" err="1"/>
              <a:t>erfasst</a:t>
            </a:r>
            <a:r>
              <a:rPr lang="en-GB" dirty="0"/>
              <a:t>?</a:t>
            </a:r>
          </a:p>
          <a:p>
            <a:r>
              <a:rPr lang="en-GB" dirty="0"/>
              <a:t>Wie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aufbewahrt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Bei Leak </a:t>
            </a:r>
            <a:r>
              <a:rPr lang="en-GB" dirty="0" err="1"/>
              <a:t>informiert</a:t>
            </a:r>
            <a:endParaRPr lang="en-GB" dirty="0"/>
          </a:p>
          <a:p>
            <a:r>
              <a:rPr lang="en-GB" dirty="0"/>
              <a:t>Auf Wunsch </a:t>
            </a:r>
            <a:r>
              <a:rPr lang="en-GB" dirty="0" err="1"/>
              <a:t>informiert</a:t>
            </a:r>
            <a:endParaRPr lang="en-GB" dirty="0"/>
          </a:p>
          <a:p>
            <a:r>
              <a:rPr lang="en-GB" dirty="0"/>
              <a:t>Bei </a:t>
            </a:r>
            <a:r>
              <a:rPr lang="en-GB" dirty="0" err="1"/>
              <a:t>Ablauf</a:t>
            </a:r>
            <a:r>
              <a:rPr lang="en-GB" dirty="0"/>
              <a:t> </a:t>
            </a:r>
            <a:r>
              <a:rPr lang="en-GB" dirty="0" err="1"/>
              <a:t>gelöscht</a:t>
            </a:r>
            <a:endParaRPr lang="en-GB" dirty="0"/>
          </a:p>
          <a:p>
            <a:r>
              <a:rPr lang="en-GB" dirty="0"/>
              <a:t>Auf Wunsch </a:t>
            </a:r>
            <a:r>
              <a:rPr lang="en-GB" dirty="0" err="1"/>
              <a:t>gelöscht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23D94-F7A6-488B-B945-8280D327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 descr="GDPR and Privacy by Design: what developers need to know | by ...">
            <a:extLst>
              <a:ext uri="{FF2B5EF4-FFF2-40B4-BE49-F238E27FC236}">
                <a16:creationId xmlns:a16="http://schemas.microsoft.com/office/drawing/2014/main" id="{576FDCDA-B400-4C96-8B49-AC164E3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517" y="0"/>
            <a:ext cx="85247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24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B7CE0-26F0-4FB6-8AC7-31F50E88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1898B-4085-47A1-9961-E9D336106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57</a:t>
            </a:fld>
            <a:endParaRPr lang="de-D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E0734-8392-442C-9B14-091D36AE0CB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4CD4F8-EE7F-4A93-A74C-40E6BC7A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 descr="Lass dich überwachen! - ZDFmediathek">
            <a:extLst>
              <a:ext uri="{FF2B5EF4-FFF2-40B4-BE49-F238E27FC236}">
                <a16:creationId xmlns:a16="http://schemas.microsoft.com/office/drawing/2014/main" id="{AA610520-59C7-4823-BF07-10F34E4D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18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Freiwillige vor: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de-DE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 dirty="0"/>
              <a:t>Simple Google-Suche / Facebook Suche mit Namen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„Lass dich überwachen“ – Privacy-Check – 1 Group</a:t>
            </a:r>
            <a:br>
              <a:rPr lang="de-DE" dirty="0"/>
            </a:b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youtube.com/watch?v=</a:t>
            </a:r>
            <a:r>
              <a:rPr lang="de-DE" sz="12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qnaLeyxSJzw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960750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 descr="Coff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962" y="80963"/>
            <a:ext cx="6708775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07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"/>
            <a:ext cx="12191999" cy="597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965DD-835A-44A3-8320-5FC902786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4" y="1962566"/>
            <a:ext cx="7732710" cy="3744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C0F8B-7BBC-4C68-A504-DBA4EC7A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32566"/>
            <a:ext cx="7732800" cy="900000"/>
          </a:xfrm>
        </p:spPr>
        <p:txBody>
          <a:bodyPr/>
          <a:lstStyle/>
          <a:p>
            <a:endParaRPr lang="en-GB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EBE2D8F-B449-4B56-A498-4ED89CD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8"/>
          <a:stretch/>
        </p:blipFill>
        <p:spPr bwMode="auto">
          <a:xfrm>
            <a:off x="1823093" y="-143435"/>
            <a:ext cx="8545814" cy="700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7C60F-51C0-49DA-A38C-F92547D1FBB6}"/>
              </a:ext>
            </a:extLst>
          </p:cNvPr>
          <p:cNvSpPr/>
          <p:nvPr/>
        </p:nvSpPr>
        <p:spPr>
          <a:xfrm>
            <a:off x="5286375" y="6517716"/>
            <a:ext cx="3025775" cy="625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9D7C1-24D7-4319-8187-9AA97C505FB4}"/>
              </a:ext>
            </a:extLst>
          </p:cNvPr>
          <p:cNvSpPr/>
          <p:nvPr/>
        </p:nvSpPr>
        <p:spPr>
          <a:xfrm>
            <a:off x="6197601" y="6390716"/>
            <a:ext cx="1130300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6BF40-2805-4CB5-B962-8DDDBCDE6B66}"/>
              </a:ext>
            </a:extLst>
          </p:cNvPr>
          <p:cNvSpPr/>
          <p:nvPr/>
        </p:nvSpPr>
        <p:spPr>
          <a:xfrm>
            <a:off x="6009953" y="6470940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FAE48-CEE7-4144-849F-31CE95CD5DDC}"/>
              </a:ext>
            </a:extLst>
          </p:cNvPr>
          <p:cNvSpPr/>
          <p:nvPr/>
        </p:nvSpPr>
        <p:spPr>
          <a:xfrm>
            <a:off x="8103705" y="6653567"/>
            <a:ext cx="1903571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C7EA2D-921A-47D5-97B1-64A5EF5882F7}"/>
              </a:ext>
            </a:extLst>
          </p:cNvPr>
          <p:cNvSpPr/>
          <p:nvPr/>
        </p:nvSpPr>
        <p:spPr>
          <a:xfrm>
            <a:off x="6902127" y="6564754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CC1BC-28A6-49EA-A09D-26605D4D050F}"/>
              </a:ext>
            </a:extLst>
          </p:cNvPr>
          <p:cNvSpPr/>
          <p:nvPr/>
        </p:nvSpPr>
        <p:spPr>
          <a:xfrm>
            <a:off x="7050870" y="6628341"/>
            <a:ext cx="1489397" cy="57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56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können wir diese Woche alles lernen?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Ü</a:t>
            </a:r>
            <a:r>
              <a:rPr lang="en-DE" dirty="0"/>
              <a:t>b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t </a:t>
            </a:r>
            <a:r>
              <a:rPr lang="de-DE" dirty="0"/>
              <a:t>e</a:t>
            </a:r>
            <a:r>
              <a:rPr lang="en-DE" dirty="0" err="1"/>
              <a:t>uch</a:t>
            </a:r>
            <a:r>
              <a:rPr lang="en-DE" dirty="0"/>
              <a:t> </a:t>
            </a:r>
            <a:r>
              <a:rPr lang="en-DE" dirty="0" err="1"/>
              <a:t>einen</a:t>
            </a:r>
            <a:r>
              <a:rPr lang="en-DE" dirty="0"/>
              <a:t> </a:t>
            </a:r>
            <a:r>
              <a:rPr lang="en-DE" dirty="0" err="1"/>
              <a:t>Teamnamen</a:t>
            </a:r>
            <a:endParaRPr lang="en-DE" dirty="0"/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Verteilt die drei Scrum Rollen (Product Owner, Scrum Master, Entwicklungsteam)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Führt ein </a:t>
            </a:r>
            <a:r>
              <a:rPr lang="de-DE" dirty="0" err="1"/>
              <a:t>Scrum</a:t>
            </a:r>
            <a:r>
              <a:rPr lang="de-DE" dirty="0"/>
              <a:t> Sprint </a:t>
            </a:r>
            <a:r>
              <a:rPr lang="de-DE" dirty="0" err="1"/>
              <a:t>Planning</a:t>
            </a:r>
            <a:r>
              <a:rPr lang="de-DE" dirty="0"/>
              <a:t> über die Learning Outcomes durch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Schätzt alle Learning Outcomes (</a:t>
            </a:r>
            <a:r>
              <a:rPr lang="de-DE" dirty="0" err="1"/>
              <a:t>Planning</a:t>
            </a:r>
            <a:r>
              <a:rPr lang="de-DE" dirty="0"/>
              <a:t> Poker)</a:t>
            </a:r>
          </a:p>
          <a:p>
            <a:pPr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de-DE" dirty="0"/>
              <a:t>Erstellt ein Sprint Backlog für die Woche</a:t>
            </a:r>
            <a:endParaRPr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Woche 4 – Sprint </a:t>
            </a:r>
            <a:r>
              <a:rPr lang="de-DE" dirty="0" err="1"/>
              <a:t>Planning</a:t>
            </a:r>
            <a:r>
              <a:rPr lang="de-DE" dirty="0"/>
              <a:t> – 3 Groups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lang="de-DE"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youtube.com/watch?v=MrIZMuvjTws</a:t>
            </a: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scrumguides.org/scrum-guide.html#events-planning</a:t>
            </a:r>
            <a:endParaRPr lang="de-DE"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1424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658813" y="1122363"/>
            <a:ext cx="10117137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1: Project &amp; </a:t>
            </a:r>
            <a:r>
              <a:rPr lang="de-DE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</a:t>
            </a:r>
            <a:r>
              <a:rPr lang="de-DE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Management </a:t>
            </a:r>
            <a:r>
              <a:rPr lang="de-DE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 Learning Outcomes</a:t>
            </a: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 Consultant kann ich…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58813" y="4146996"/>
            <a:ext cx="10117137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Ein klassisches Softwareprojekt planen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Vorgänge in einem Softwareentwicklungsprojekt mit gängigen Tools verwalten</a:t>
            </a:r>
            <a:endParaRPr lang="en-DE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Die </a:t>
            </a:r>
            <a:r>
              <a:rPr lang="en-DE" sz="1800" dirty="0" err="1">
                <a:solidFill>
                  <a:schemeClr val="lt1"/>
                </a:solidFill>
              </a:rPr>
              <a:t>Zusammensetzung</a:t>
            </a:r>
            <a:r>
              <a:rPr lang="en-DE" sz="1800" dirty="0">
                <a:solidFill>
                  <a:schemeClr val="lt1"/>
                </a:solidFill>
              </a:rPr>
              <a:t> und </a:t>
            </a:r>
            <a:r>
              <a:rPr lang="en-DE" sz="1800" dirty="0" err="1">
                <a:solidFill>
                  <a:schemeClr val="lt1"/>
                </a:solidFill>
              </a:rPr>
              <a:t>typischen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Phasen</a:t>
            </a:r>
            <a:r>
              <a:rPr lang="en-DE" sz="1800" dirty="0">
                <a:solidFill>
                  <a:schemeClr val="lt1"/>
                </a:solidFill>
              </a:rPr>
              <a:t> von </a:t>
            </a:r>
            <a:r>
              <a:rPr lang="en-DE" sz="1800" dirty="0" err="1">
                <a:solidFill>
                  <a:schemeClr val="lt1"/>
                </a:solidFill>
              </a:rPr>
              <a:t>Projektteams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erläutern</a:t>
            </a: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endParaRPr lang="en-DE" sz="1800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DE" sz="1800" dirty="0">
                <a:solidFill>
                  <a:schemeClr val="lt1"/>
                </a:solidFill>
              </a:rPr>
              <a:t>Bonus: Die </a:t>
            </a:r>
            <a:r>
              <a:rPr lang="en-DE" sz="1800" dirty="0" err="1">
                <a:solidFill>
                  <a:schemeClr val="lt1"/>
                </a:solidFill>
              </a:rPr>
              <a:t>Wichtigkeit</a:t>
            </a:r>
            <a:r>
              <a:rPr lang="en-DE" sz="1800" dirty="0">
                <a:solidFill>
                  <a:schemeClr val="lt1"/>
                </a:solidFill>
              </a:rPr>
              <a:t> von </a:t>
            </a:r>
            <a:r>
              <a:rPr lang="en-DE" sz="1800" dirty="0" err="1">
                <a:solidFill>
                  <a:schemeClr val="lt1"/>
                </a:solidFill>
              </a:rPr>
              <a:t>Sicherheit</a:t>
            </a:r>
            <a:r>
              <a:rPr lang="en-DE" sz="1800" dirty="0">
                <a:solidFill>
                  <a:schemeClr val="lt1"/>
                </a:solidFill>
              </a:rPr>
              <a:t> und </a:t>
            </a:r>
            <a:r>
              <a:rPr lang="en-DE" sz="1800" dirty="0" err="1">
                <a:solidFill>
                  <a:schemeClr val="lt1"/>
                </a:solidFill>
              </a:rPr>
              <a:t>Datenschutz</a:t>
            </a:r>
            <a:r>
              <a:rPr lang="en-DE" sz="1800" dirty="0">
                <a:solidFill>
                  <a:schemeClr val="lt1"/>
                </a:solidFill>
              </a:rPr>
              <a:t> </a:t>
            </a:r>
            <a:r>
              <a:rPr lang="en-DE" sz="1800" dirty="0" err="1">
                <a:solidFill>
                  <a:schemeClr val="lt1"/>
                </a:solidFill>
              </a:rPr>
              <a:t>einschätzen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463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2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313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7466412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3" name="Google Shape;143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Privacy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037571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6" name="Google Shape;146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dirty="0"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2608730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149" name="Google Shape;149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Issues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2604449" y="283340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2" name="Google Shape;152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5064895" y="2829243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5" name="Google Shape;155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Kanban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746641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158" name="Google Shape;158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2608730" y="4525882"/>
            <a:ext cx="2031347" cy="1218808"/>
            <a:chOff x="5694568" y="1262258"/>
            <a:chExt cx="2031347" cy="1218808"/>
          </a:xfrm>
        </p:grpSpPr>
        <p:sp>
          <p:nvSpPr>
            <p:cNvPr id="161" name="Google Shape;161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80</a:t>
              </a:r>
              <a:endParaRPr sz="2000" dirty="0"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5073268" y="4525882"/>
            <a:ext cx="2031347" cy="1218808"/>
            <a:chOff x="5694568" y="1262258"/>
            <a:chExt cx="2031347" cy="1218808"/>
          </a:xfrm>
        </p:grpSpPr>
        <p:sp>
          <p:nvSpPr>
            <p:cNvPr id="164" name="Google Shape;164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Collaboration</a:t>
              </a:r>
              <a:endParaRPr lang="de-DE"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7474786" y="4525882"/>
            <a:ext cx="2031347" cy="1218808"/>
            <a:chOff x="5694568" y="1262258"/>
            <a:chExt cx="2031347" cy="1218808"/>
          </a:xfrm>
        </p:grpSpPr>
        <p:sp>
          <p:nvSpPr>
            <p:cNvPr id="167" name="Google Shape;167;p25"/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dirty="0"/>
            </a:p>
          </p:txBody>
        </p:sp>
      </p:grpSp>
      <p:grpSp>
        <p:nvGrpSpPr>
          <p:cNvPr id="30" name="Google Shape;148;p25">
            <a:extLst>
              <a:ext uri="{FF2B5EF4-FFF2-40B4-BE49-F238E27FC236}">
                <a16:creationId xmlns:a16="http://schemas.microsoft.com/office/drawing/2014/main" id="{6A4D9EAF-D65C-4F3F-AD27-F379AC89D9B0}"/>
              </a:ext>
            </a:extLst>
          </p:cNvPr>
          <p:cNvGrpSpPr/>
          <p:nvPr/>
        </p:nvGrpSpPr>
        <p:grpSpPr>
          <a:xfrm>
            <a:off x="179889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1" name="Google Shape;149;p25">
              <a:extLst>
                <a:ext uri="{FF2B5EF4-FFF2-40B4-BE49-F238E27FC236}">
                  <a16:creationId xmlns:a16="http://schemas.microsoft.com/office/drawing/2014/main" id="{FDFEC795-B5C6-4058-AB0F-2D3DDB41DCEB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2" name="Google Shape;150;p25">
              <a:extLst>
                <a:ext uri="{FF2B5EF4-FFF2-40B4-BE49-F238E27FC236}">
                  <a16:creationId xmlns:a16="http://schemas.microsoft.com/office/drawing/2014/main" id="{9D9DAC14-B024-42CF-B90D-5BDA2C04ED3C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dirty="0"/>
            </a:p>
          </p:txBody>
        </p:sp>
      </p:grpSp>
      <p:grpSp>
        <p:nvGrpSpPr>
          <p:cNvPr id="33" name="Google Shape;148;p25">
            <a:extLst>
              <a:ext uri="{FF2B5EF4-FFF2-40B4-BE49-F238E27FC236}">
                <a16:creationId xmlns:a16="http://schemas.microsoft.com/office/drawing/2014/main" id="{88BDB74C-8DDC-4220-86B1-91B1583EEAD6}"/>
              </a:ext>
            </a:extLst>
          </p:cNvPr>
          <p:cNvGrpSpPr/>
          <p:nvPr/>
        </p:nvGrpSpPr>
        <p:grpSpPr>
          <a:xfrm>
            <a:off x="9895253" y="1140559"/>
            <a:ext cx="2031347" cy="1218808"/>
            <a:chOff x="5694568" y="1262258"/>
            <a:chExt cx="2031347" cy="1218808"/>
          </a:xfrm>
          <a:solidFill>
            <a:schemeClr val="accent6"/>
          </a:solidFill>
        </p:grpSpPr>
        <p:sp>
          <p:nvSpPr>
            <p:cNvPr id="34" name="Google Shape;149;p25">
              <a:extLst>
                <a:ext uri="{FF2B5EF4-FFF2-40B4-BE49-F238E27FC236}">
                  <a16:creationId xmlns:a16="http://schemas.microsoft.com/office/drawing/2014/main" id="{C770BB2E-6721-4A8C-8BB8-9400054554A9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Google Shape;150;p25">
              <a:extLst>
                <a:ext uri="{FF2B5EF4-FFF2-40B4-BE49-F238E27FC236}">
                  <a16:creationId xmlns:a16="http://schemas.microsoft.com/office/drawing/2014/main" id="{299630ED-FF1D-46BB-9571-E57CC5B47BB3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Security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oogle Shape;151;p25">
            <a:extLst>
              <a:ext uri="{FF2B5EF4-FFF2-40B4-BE49-F238E27FC236}">
                <a16:creationId xmlns:a16="http://schemas.microsoft.com/office/drawing/2014/main" id="{F044C173-B8F9-43CC-9E9E-A7BFD886ADE2}"/>
              </a:ext>
            </a:extLst>
          </p:cNvPr>
          <p:cNvGrpSpPr/>
          <p:nvPr/>
        </p:nvGrpSpPr>
        <p:grpSpPr>
          <a:xfrm>
            <a:off x="209166" y="2819596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37" name="Google Shape;152;p25">
              <a:extLst>
                <a:ext uri="{FF2B5EF4-FFF2-40B4-BE49-F238E27FC236}">
                  <a16:creationId xmlns:a16="http://schemas.microsoft.com/office/drawing/2014/main" id="{B0643DA8-7240-4508-A057-B40B84C8398F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8" name="Google Shape;153;p25">
              <a:extLst>
                <a:ext uri="{FF2B5EF4-FFF2-40B4-BE49-F238E27FC236}">
                  <a16:creationId xmlns:a16="http://schemas.microsoft.com/office/drawing/2014/main" id="{78D3F77E-C341-4AEC-830F-306D3709B67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Agile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51;p25">
            <a:extLst>
              <a:ext uri="{FF2B5EF4-FFF2-40B4-BE49-F238E27FC236}">
                <a16:creationId xmlns:a16="http://schemas.microsoft.com/office/drawing/2014/main" id="{76898022-B52B-4CA5-A3A5-B253D2D8D596}"/>
              </a:ext>
            </a:extLst>
          </p:cNvPr>
          <p:cNvGrpSpPr/>
          <p:nvPr/>
        </p:nvGrpSpPr>
        <p:grpSpPr>
          <a:xfrm>
            <a:off x="9895252" y="2837197"/>
            <a:ext cx="2031347" cy="1218808"/>
            <a:chOff x="5694568" y="1262258"/>
            <a:chExt cx="2031347" cy="1218808"/>
          </a:xfrm>
          <a:solidFill>
            <a:schemeClr val="tx2"/>
          </a:solidFill>
        </p:grpSpPr>
        <p:sp>
          <p:nvSpPr>
            <p:cNvPr id="40" name="Google Shape;152;p25">
              <a:extLst>
                <a:ext uri="{FF2B5EF4-FFF2-40B4-BE49-F238E27FC236}">
                  <a16:creationId xmlns:a16="http://schemas.microsoft.com/office/drawing/2014/main" id="{2AC999D6-6489-45F4-B425-2B538AA9E158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53;p25">
              <a:extLst>
                <a:ext uri="{FF2B5EF4-FFF2-40B4-BE49-F238E27FC236}">
                  <a16:creationId xmlns:a16="http://schemas.microsoft.com/office/drawing/2014/main" id="{E46C8892-0C06-435A-B30E-96E27314F497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Kaizen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51;p25">
            <a:extLst>
              <a:ext uri="{FF2B5EF4-FFF2-40B4-BE49-F238E27FC236}">
                <a16:creationId xmlns:a16="http://schemas.microsoft.com/office/drawing/2014/main" id="{DF23C006-CF4A-4ABC-B3EB-9F9EFD2B60D3}"/>
              </a:ext>
            </a:extLst>
          </p:cNvPr>
          <p:cNvGrpSpPr/>
          <p:nvPr/>
        </p:nvGrpSpPr>
        <p:grpSpPr>
          <a:xfrm>
            <a:off x="207212" y="4557778"/>
            <a:ext cx="2031347" cy="1218808"/>
            <a:chOff x="5694568" y="1262258"/>
            <a:chExt cx="2031347" cy="1218808"/>
          </a:xfrm>
        </p:grpSpPr>
        <p:sp>
          <p:nvSpPr>
            <p:cNvPr id="43" name="Google Shape;152;p25">
              <a:extLst>
                <a:ext uri="{FF2B5EF4-FFF2-40B4-BE49-F238E27FC236}">
                  <a16:creationId xmlns:a16="http://schemas.microsoft.com/office/drawing/2014/main" id="{3CBBC12B-B441-4F9F-BB88-AE371B470487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53;p25">
              <a:extLst>
                <a:ext uri="{FF2B5EF4-FFF2-40B4-BE49-F238E27FC236}">
                  <a16:creationId xmlns:a16="http://schemas.microsoft.com/office/drawing/2014/main" id="{C0252E8C-6DAD-4681-AA37-78B57D40E099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151;p25">
            <a:extLst>
              <a:ext uri="{FF2B5EF4-FFF2-40B4-BE49-F238E27FC236}">
                <a16:creationId xmlns:a16="http://schemas.microsoft.com/office/drawing/2014/main" id="{6FA562AC-2219-49E0-B722-E62183F90C60}"/>
              </a:ext>
            </a:extLst>
          </p:cNvPr>
          <p:cNvGrpSpPr/>
          <p:nvPr/>
        </p:nvGrpSpPr>
        <p:grpSpPr>
          <a:xfrm>
            <a:off x="9894093" y="4522080"/>
            <a:ext cx="2031347" cy="1218808"/>
            <a:chOff x="5694568" y="1262258"/>
            <a:chExt cx="2031347" cy="1218808"/>
          </a:xfrm>
        </p:grpSpPr>
        <p:sp>
          <p:nvSpPr>
            <p:cNvPr id="46" name="Google Shape;152;p25">
              <a:extLst>
                <a:ext uri="{FF2B5EF4-FFF2-40B4-BE49-F238E27FC236}">
                  <a16:creationId xmlns:a16="http://schemas.microsoft.com/office/drawing/2014/main" id="{32070DBD-90BD-41DF-91D2-33EFAB5CC4D1}"/>
                </a:ext>
              </a:extLst>
            </p:cNvPr>
            <p:cNvSpPr/>
            <p:nvPr/>
          </p:nvSpPr>
          <p:spPr>
            <a:xfrm>
              <a:off x="5694568" y="1262258"/>
              <a:ext cx="2031347" cy="1218808"/>
            </a:xfrm>
            <a:prstGeom prst="roundRect">
              <a:avLst>
                <a:gd name="adj" fmla="val 10000"/>
              </a:avLst>
            </a:prstGeom>
            <a:solidFill>
              <a:srgbClr val="027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7" name="Google Shape;153;p25">
              <a:extLst>
                <a:ext uri="{FF2B5EF4-FFF2-40B4-BE49-F238E27FC236}">
                  <a16:creationId xmlns:a16="http://schemas.microsoft.com/office/drawing/2014/main" id="{3168FAB8-9072-4447-A85A-CBC7606851D0}"/>
                </a:ext>
              </a:extLst>
            </p:cNvPr>
            <p:cNvSpPr txBox="1"/>
            <p:nvPr/>
          </p:nvSpPr>
          <p:spPr>
            <a:xfrm>
              <a:off x="5730266" y="1297956"/>
              <a:ext cx="1959951" cy="114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Ownership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de-DE" sz="2000" dirty="0">
                  <a:solidFill>
                    <a:schemeClr val="lt1"/>
                  </a:solidFill>
                </a:rPr>
                <a:t>10</a:t>
              </a:r>
              <a:endParaRPr sz="20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416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Kahoot! APK Baixar para Android baix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5211" y="0"/>
            <a:ext cx="140451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304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674255" y="1122363"/>
            <a:ext cx="8843490" cy="262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de-DE"/>
              <a:t>End of Day 1</a:t>
            </a: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1"/>
          </p:nvPr>
        </p:nvSpPr>
        <p:spPr>
          <a:xfrm>
            <a:off x="1674255" y="4146996"/>
            <a:ext cx="8843490" cy="10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8610298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041600" y="1753689"/>
            <a:ext cx="10108800" cy="26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de-DE" dirty="0" err="1"/>
              <a:t>Scrum</a:t>
            </a:r>
            <a:endParaRPr dirty="0"/>
          </a:p>
        </p:txBody>
      </p:sp>
      <p:sp>
        <p:nvSpPr>
          <p:cNvPr id="329" name="Google Shape;329;p38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047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108 brilliantly barmy pictures from the York Dragon Boat Races ...">
            <a:extLst>
              <a:ext uri="{FF2B5EF4-FFF2-40B4-BE49-F238E27FC236}">
                <a16:creationId xmlns:a16="http://schemas.microsoft.com/office/drawing/2014/main" id="{FFCD64C1-7FEF-4494-A546-232A67171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4" b="75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28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COURAGE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afraid, wants to play it safe, or could use a courage boost</a:t>
            </a:r>
          </a:p>
        </p:txBody>
      </p:sp>
    </p:spTree>
    <p:extLst>
      <p:ext uri="{BB962C8B-B14F-4D97-AF65-F5344CB8AC3E}">
        <p14:creationId xmlns:p14="http://schemas.microsoft.com/office/powerpoint/2010/main" val="272000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658814" y="1503575"/>
            <a:ext cx="10107922" cy="44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Fragen: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ist dir in den letzten 3 Wochen am Leichtesten gefallen?</a:t>
            </a:r>
            <a:endParaRPr dirty="0"/>
          </a:p>
          <a:p>
            <a:pPr marL="180975" lvl="0" indent="-1809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de-DE" dirty="0"/>
              <a:t>Was ist dir in den letzten 3 Wochen am Schwersten gefallen?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1 – 1 min Selbstreflexion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2 – 2 min Austausch in Zweiergruppen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4 – 4 min Austausch in Vierergruppen - Gemeinsamkeiten? Unterschiede?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de-DE" dirty="0"/>
              <a:t>All – 5min Jede Vierergruppe stellt vor: “</a:t>
            </a:r>
            <a:r>
              <a:rPr lang="de-DE" i="1" dirty="0"/>
              <a:t>Was war bemerkenswert?”</a:t>
            </a:r>
            <a:endParaRPr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58813" y="576000"/>
            <a:ext cx="773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dirty="0"/>
              <a:t>Training 1-2-4-All</a:t>
            </a:r>
            <a:endParaRPr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3352800" y="5486399"/>
            <a:ext cx="8056194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de-DE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liberatingstructures.de/liberating-structures-menue/1-2-4-all/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FOCUS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digressing, talks about another topic, or isn't contributing to the team goal</a:t>
            </a:r>
          </a:p>
        </p:txBody>
      </p:sp>
    </p:spTree>
    <p:extLst>
      <p:ext uri="{BB962C8B-B14F-4D97-AF65-F5344CB8AC3E}">
        <p14:creationId xmlns:p14="http://schemas.microsoft.com/office/powerpoint/2010/main" val="3262726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COMMITMENT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distracted, wants to wait and see, or doesn’t join in the team activity</a:t>
            </a:r>
          </a:p>
        </p:txBody>
      </p:sp>
    </p:spTree>
    <p:extLst>
      <p:ext uri="{BB962C8B-B14F-4D97-AF65-F5344CB8AC3E}">
        <p14:creationId xmlns:p14="http://schemas.microsoft.com/office/powerpoint/2010/main" val="1922311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RESPECT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selfish, patronizes a team member, or ignores input by others</a:t>
            </a:r>
          </a:p>
        </p:txBody>
      </p:sp>
    </p:spTree>
    <p:extLst>
      <p:ext uri="{BB962C8B-B14F-4D97-AF65-F5344CB8AC3E}">
        <p14:creationId xmlns:p14="http://schemas.microsoft.com/office/powerpoint/2010/main" val="865794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1925A-EEAA-446F-8F22-A3ED39263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22C2-C881-422C-9E8D-2326B430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0" b="1" i="0" dirty="0"/>
              <a:t>OPENNESS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76B08-9E44-44BD-A32A-AAE3BF188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813" y="4507606"/>
            <a:ext cx="10874373" cy="1189932"/>
          </a:xfrm>
        </p:spPr>
        <p:txBody>
          <a:bodyPr/>
          <a:lstStyle/>
          <a:p>
            <a:r>
              <a:rPr lang="en-GB" dirty="0"/>
              <a:t>hold this shield up if you suspect someone is non-transparent, keeps information from others, or holds something back</a:t>
            </a:r>
          </a:p>
        </p:txBody>
      </p:sp>
    </p:spTree>
    <p:extLst>
      <p:ext uri="{BB962C8B-B14F-4D97-AF65-F5344CB8AC3E}">
        <p14:creationId xmlns:p14="http://schemas.microsoft.com/office/powerpoint/2010/main" val="2131325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6"/>
          <p:cNvSpPr txBox="1">
            <a:spLocks noGrp="1"/>
          </p:cNvSpPr>
          <p:nvPr>
            <p:ph type="dt" idx="4294967295"/>
          </p:nvPr>
        </p:nvSpPr>
        <p:spPr>
          <a:xfrm>
            <a:off x="0" y="6189663"/>
            <a:ext cx="18002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10/30/2018</a:t>
            </a:r>
            <a:endParaRPr/>
          </a:p>
        </p:txBody>
      </p:sp>
      <p:sp>
        <p:nvSpPr>
          <p:cNvPr id="977" name="Google Shape;977;p96"/>
          <p:cNvSpPr txBox="1"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9B8860-8A96-4541-A6FD-693BE8D4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B3E5C-7A8E-4A2B-9008-81D4DF181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0" y="2286267"/>
            <a:ext cx="10855009" cy="3393316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https://www.inc.com/samuel-edwards/10-golden-rules-of-communication-in-a-team-environment.html</a:t>
            </a:r>
            <a:endParaRPr lang="de-DE" sz="1800" dirty="0"/>
          </a:p>
          <a:p>
            <a:r>
              <a:rPr lang="de-DE" sz="1800" dirty="0">
                <a:hlinkClick r:id="rId3"/>
              </a:rPr>
              <a:t>https://projekte-leicht-gemacht.de/blog/pm-methoden-erklaert/johari-fenster/</a:t>
            </a:r>
            <a:endParaRPr lang="de-DE" sz="1800" dirty="0"/>
          </a:p>
          <a:p>
            <a:r>
              <a:rPr lang="de-DE" sz="1800" dirty="0">
                <a:hlinkClick r:id="rId4"/>
              </a:rPr>
              <a:t>https://engage.kununu.com/en/blog/employee-feedback-at-work-10-golden-rules/</a:t>
            </a:r>
            <a:endParaRPr lang="de-DE" sz="1800" dirty="0"/>
          </a:p>
          <a:p>
            <a:r>
              <a:rPr lang="de-DE" sz="1800" dirty="0">
                <a:hlinkClick r:id="rId5"/>
              </a:rPr>
              <a:t>https://www.feedbackr.io/2016/09/28/6-golden-feedback-rules/</a:t>
            </a:r>
            <a:endParaRPr lang="de-DE" sz="1800" dirty="0"/>
          </a:p>
          <a:p>
            <a:r>
              <a:rPr lang="de-DE" sz="1800" dirty="0">
                <a:hlinkClick r:id="rId6"/>
              </a:rPr>
              <a:t>https://blog.hubspot.com/sales/types-of-presentation-styles</a:t>
            </a:r>
            <a:endParaRPr lang="de-DE" sz="1800" dirty="0"/>
          </a:p>
          <a:p>
            <a:r>
              <a:rPr lang="de-DE" sz="1800" dirty="0">
                <a:hlinkClick r:id="rId7"/>
              </a:rPr>
              <a:t>https://sketchandscrum.com/2017/01/06/let-down-by-agile/</a:t>
            </a:r>
            <a:endParaRPr lang="de-DE" sz="1800" dirty="0"/>
          </a:p>
          <a:p>
            <a:r>
              <a:rPr lang="de-DE" sz="1800" dirty="0">
                <a:hlinkClick r:id="rId8"/>
              </a:rPr>
              <a:t>https://business.tutsplus.com/articles/top-brainstorming-techniques--cms-27181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9777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447EB7B-4DDE-4170-AA3E-E9E7A9426584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701C8B-56BA-4CF3-9BF8-ABB44052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13" y="-783931"/>
            <a:ext cx="10117137" cy="2625389"/>
          </a:xfrm>
        </p:spPr>
        <p:txBody>
          <a:bodyPr/>
          <a:lstStyle/>
          <a:p>
            <a:r>
              <a:rPr lang="en-GB" sz="6600" dirty="0"/>
              <a:t>Reflexion Results - Week 1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94C2B7-14DA-4FD4-978E-551840DB7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3" y="2240702"/>
            <a:ext cx="10117137" cy="10592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Positiver</a:t>
            </a:r>
            <a:r>
              <a:rPr lang="en-GB" sz="2800" dirty="0"/>
              <a:t> </a:t>
            </a:r>
            <a:r>
              <a:rPr lang="en-GB" sz="2800" dirty="0" err="1"/>
              <a:t>Eindruck</a:t>
            </a:r>
            <a:r>
              <a:rPr lang="en-GB" sz="2800" dirty="0"/>
              <a:t> </a:t>
            </a:r>
            <a:r>
              <a:rPr lang="en-GB" sz="2800" dirty="0" err="1"/>
              <a:t>über</a:t>
            </a:r>
            <a:r>
              <a:rPr lang="en-GB" sz="2800" dirty="0"/>
              <a:t> die 1. </a:t>
            </a:r>
            <a:r>
              <a:rPr lang="en-GB" sz="2800" dirty="0" err="1"/>
              <a:t>Woche</a:t>
            </a:r>
            <a:r>
              <a:rPr lang="en-GB" sz="2800" dirty="0"/>
              <a:t>: </a:t>
            </a:r>
            <a:r>
              <a:rPr lang="en-GB" sz="2800" dirty="0">
                <a:solidFill>
                  <a:schemeClr val="tx2"/>
                </a:solidFill>
              </a:rPr>
              <a:t>Ø 4.2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Fühle</a:t>
            </a:r>
            <a:r>
              <a:rPr lang="en-GB" sz="2800" dirty="0"/>
              <a:t> </a:t>
            </a:r>
            <a:r>
              <a:rPr lang="en-GB" sz="2800" dirty="0" err="1"/>
              <a:t>mich</a:t>
            </a:r>
            <a:r>
              <a:rPr lang="en-GB" sz="2800" dirty="0"/>
              <a:t> in den </a:t>
            </a:r>
            <a:r>
              <a:rPr lang="en-GB" sz="2800" dirty="0" err="1"/>
              <a:t>Räumlichkeiten</a:t>
            </a:r>
            <a:r>
              <a:rPr lang="en-GB" sz="2800" dirty="0"/>
              <a:t> </a:t>
            </a:r>
            <a:r>
              <a:rPr lang="en-GB" sz="2800" dirty="0" err="1"/>
              <a:t>wohl</a:t>
            </a:r>
            <a:r>
              <a:rPr lang="en-GB" sz="2800" dirty="0"/>
              <a:t>: </a:t>
            </a:r>
            <a:r>
              <a:rPr lang="en-GB" sz="2800" dirty="0">
                <a:solidFill>
                  <a:schemeClr val="accent1"/>
                </a:solidFill>
              </a:rPr>
              <a:t>Ø 5.3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Vertrauen</a:t>
            </a:r>
            <a:r>
              <a:rPr lang="en-GB" sz="2800" dirty="0"/>
              <a:t> in das AW Academy Team: </a:t>
            </a:r>
            <a:r>
              <a:rPr lang="en-GB" sz="2800" dirty="0">
                <a:solidFill>
                  <a:schemeClr val="accent1"/>
                </a:solidFill>
              </a:rPr>
              <a:t>Ø 5.1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Ich </a:t>
            </a:r>
            <a:r>
              <a:rPr lang="en-GB" sz="2800" dirty="0" err="1"/>
              <a:t>fühle</a:t>
            </a:r>
            <a:r>
              <a:rPr lang="en-GB" sz="2800" dirty="0"/>
              <a:t> </a:t>
            </a:r>
            <a:r>
              <a:rPr lang="en-GB" sz="2800" dirty="0" err="1"/>
              <a:t>mich</a:t>
            </a:r>
            <a:r>
              <a:rPr lang="en-GB" sz="2800" dirty="0"/>
              <a:t> </a:t>
            </a:r>
            <a:r>
              <a:rPr lang="en-GB" sz="2800" dirty="0" err="1"/>
              <a:t>als</a:t>
            </a:r>
            <a:r>
              <a:rPr lang="en-GB" sz="2800" dirty="0"/>
              <a:t> </a:t>
            </a:r>
            <a:r>
              <a:rPr lang="en-GB" sz="2800" dirty="0" err="1"/>
              <a:t>Teil</a:t>
            </a:r>
            <a:r>
              <a:rPr lang="en-GB" sz="2800" dirty="0"/>
              <a:t> der Gruppe: </a:t>
            </a:r>
            <a:r>
              <a:rPr lang="en-GB" sz="2800" dirty="0">
                <a:solidFill>
                  <a:schemeClr val="accent1"/>
                </a:solidFill>
              </a:rPr>
              <a:t>Ø 5.5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Meine</a:t>
            </a:r>
            <a:r>
              <a:rPr lang="en-GB" sz="2800" dirty="0"/>
              <a:t> Stimmung 1. </a:t>
            </a:r>
            <a:r>
              <a:rPr lang="en-GB" sz="2800" dirty="0" err="1"/>
              <a:t>Woche</a:t>
            </a:r>
            <a:r>
              <a:rPr lang="en-GB" sz="2800" dirty="0"/>
              <a:t> war </a:t>
            </a:r>
            <a:r>
              <a:rPr lang="en-GB" sz="2800" dirty="0" err="1"/>
              <a:t>positiv</a:t>
            </a:r>
            <a:r>
              <a:rPr lang="en-GB" sz="2800" dirty="0"/>
              <a:t>: </a:t>
            </a:r>
            <a:r>
              <a:rPr lang="en-GB" sz="2800" dirty="0">
                <a:solidFill>
                  <a:srgbClr val="FFC000"/>
                </a:solidFill>
              </a:rPr>
              <a:t>Ø 3.9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Aufgaben</a:t>
            </a:r>
            <a:r>
              <a:rPr lang="en-GB" sz="2800" dirty="0"/>
              <a:t> der 1. </a:t>
            </a:r>
            <a:r>
              <a:rPr lang="en-GB" sz="2800" dirty="0" err="1"/>
              <a:t>Woche</a:t>
            </a:r>
            <a:r>
              <a:rPr lang="en-GB" sz="2800" dirty="0"/>
              <a:t> gut </a:t>
            </a:r>
            <a:r>
              <a:rPr lang="en-GB" sz="2800" dirty="0" err="1"/>
              <a:t>gemeistert</a:t>
            </a:r>
            <a:r>
              <a:rPr lang="en-GB" sz="2800" dirty="0"/>
              <a:t>: </a:t>
            </a:r>
            <a:r>
              <a:rPr lang="en-GB" sz="2800" dirty="0">
                <a:solidFill>
                  <a:srgbClr val="C00000"/>
                </a:solidFill>
              </a:rPr>
              <a:t>Ø 3.5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Tage</a:t>
            </a:r>
            <a:r>
              <a:rPr lang="en-GB" sz="2800" dirty="0"/>
              <a:t> </a:t>
            </a:r>
            <a:r>
              <a:rPr lang="en-GB" sz="2800" dirty="0" err="1"/>
              <a:t>mit</a:t>
            </a:r>
            <a:r>
              <a:rPr lang="en-GB" sz="2800" dirty="0"/>
              <a:t> Trainer Lutz </a:t>
            </a:r>
            <a:r>
              <a:rPr lang="en-GB" sz="2800" dirty="0" err="1"/>
              <a:t>waren</a:t>
            </a:r>
            <a:r>
              <a:rPr lang="en-GB" sz="2800" dirty="0"/>
              <a:t> </a:t>
            </a:r>
            <a:r>
              <a:rPr lang="en-GB" sz="2800" dirty="0" err="1"/>
              <a:t>positiv</a:t>
            </a:r>
            <a:r>
              <a:rPr lang="en-GB" sz="2800" dirty="0"/>
              <a:t>: </a:t>
            </a:r>
            <a:r>
              <a:rPr lang="en-GB" sz="2800" dirty="0">
                <a:solidFill>
                  <a:schemeClr val="tx2"/>
                </a:solidFill>
              </a:rPr>
              <a:t>Ø 4.5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59B06-D1BF-4A1E-AA7E-7CDA70D34EB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650663" y="6189663"/>
            <a:ext cx="541337" cy="3016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36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658813" y="944563"/>
            <a:ext cx="10874374" cy="319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GB" i="1" dirty="0"/>
              <a:t>„</a:t>
            </a:r>
            <a:r>
              <a:rPr lang="en-DE" i="1" dirty="0" err="1"/>
              <a:t>Yo</a:t>
            </a:r>
            <a:r>
              <a:rPr lang="de-DE" i="1" dirty="0"/>
              <a:t>u</a:t>
            </a:r>
            <a:r>
              <a:rPr lang="en-DE" i="1" dirty="0"/>
              <a:t> </a:t>
            </a:r>
            <a:r>
              <a:rPr lang="de-DE" i="1" dirty="0"/>
              <a:t>d</a:t>
            </a:r>
            <a:r>
              <a:rPr lang="en-DE" i="1" dirty="0"/>
              <a:t>o</a:t>
            </a:r>
            <a:r>
              <a:rPr lang="de-DE" i="1" dirty="0"/>
              <a:t>n</a:t>
            </a:r>
            <a:r>
              <a:rPr lang="en-DE" i="1" dirty="0"/>
              <a:t>’t </a:t>
            </a:r>
            <a:r>
              <a:rPr lang="de-DE" i="1" dirty="0"/>
              <a:t>h</a:t>
            </a:r>
            <a:r>
              <a:rPr lang="en-DE" i="1" dirty="0" err="1"/>
              <a:t>i</a:t>
            </a:r>
            <a:r>
              <a:rPr lang="de-DE" i="1" dirty="0"/>
              <a:t>r</a:t>
            </a:r>
            <a:r>
              <a:rPr lang="en-DE" i="1" dirty="0"/>
              <a:t>e </a:t>
            </a:r>
            <a:r>
              <a:rPr lang="de-DE" i="1" dirty="0"/>
              <a:t>f</a:t>
            </a:r>
            <a:r>
              <a:rPr lang="en-DE" i="1" dirty="0"/>
              <a:t>o</a:t>
            </a:r>
            <a:r>
              <a:rPr lang="de-DE" i="1" dirty="0"/>
              <a:t>r</a:t>
            </a:r>
            <a:r>
              <a:rPr lang="en-DE" i="1" dirty="0"/>
              <a:t> </a:t>
            </a:r>
            <a:r>
              <a:rPr lang="de-DE" i="1" dirty="0"/>
              <a:t>s</a:t>
            </a:r>
            <a:r>
              <a:rPr lang="en-DE" i="1" dirty="0"/>
              <a:t>k</a:t>
            </a:r>
            <a:r>
              <a:rPr lang="de-DE" i="1" dirty="0"/>
              <a:t>i</a:t>
            </a:r>
            <a:r>
              <a:rPr lang="en-DE" i="1" dirty="0"/>
              <a:t>l</a:t>
            </a:r>
            <a:r>
              <a:rPr lang="de-DE" i="1" dirty="0"/>
              <a:t>l</a:t>
            </a:r>
            <a:r>
              <a:rPr lang="en-DE" i="1" dirty="0"/>
              <a:t>s, </a:t>
            </a:r>
            <a:r>
              <a:rPr lang="de-DE" i="1" dirty="0"/>
              <a:t>y</a:t>
            </a:r>
            <a:r>
              <a:rPr lang="en-DE" i="1" dirty="0"/>
              <a:t>o</a:t>
            </a:r>
            <a:r>
              <a:rPr lang="de-DE" i="1" dirty="0"/>
              <a:t>u</a:t>
            </a:r>
            <a:r>
              <a:rPr lang="en-DE" i="1" dirty="0"/>
              <a:t> hire for character. Y</a:t>
            </a:r>
            <a:r>
              <a:rPr lang="de-DE" i="1" dirty="0"/>
              <a:t>o</a:t>
            </a:r>
            <a:r>
              <a:rPr lang="en-DE" i="1" dirty="0"/>
              <a:t>u </a:t>
            </a:r>
            <a:r>
              <a:rPr lang="de-DE" i="1" dirty="0"/>
              <a:t>c</a:t>
            </a:r>
            <a:r>
              <a:rPr lang="en-DE" i="1" dirty="0"/>
              <a:t>a</a:t>
            </a:r>
            <a:r>
              <a:rPr lang="de-DE" i="1" dirty="0"/>
              <a:t>n</a:t>
            </a:r>
            <a:r>
              <a:rPr lang="en-DE" i="1" dirty="0"/>
              <a:t> </a:t>
            </a:r>
            <a:r>
              <a:rPr lang="de-DE" i="1" dirty="0"/>
              <a:t>a</a:t>
            </a:r>
            <a:r>
              <a:rPr lang="en-DE" i="1" dirty="0"/>
              <a:t>l</a:t>
            </a:r>
            <a:r>
              <a:rPr lang="de-DE" i="1" dirty="0"/>
              <a:t>w</a:t>
            </a:r>
            <a:r>
              <a:rPr lang="en-DE" i="1" dirty="0"/>
              <a:t>a</a:t>
            </a:r>
            <a:r>
              <a:rPr lang="de-DE" i="1" dirty="0"/>
              <a:t>y</a:t>
            </a:r>
            <a:r>
              <a:rPr lang="en-DE" i="1" dirty="0"/>
              <a:t>s </a:t>
            </a:r>
            <a:r>
              <a:rPr lang="de-DE" i="1" dirty="0"/>
              <a:t>t</a:t>
            </a:r>
            <a:r>
              <a:rPr lang="en-DE" i="1" dirty="0"/>
              <a:t>e</a:t>
            </a:r>
            <a:r>
              <a:rPr lang="de-DE" i="1" dirty="0"/>
              <a:t>a</a:t>
            </a:r>
            <a:r>
              <a:rPr lang="en-DE" i="1" dirty="0"/>
              <a:t>c</a:t>
            </a:r>
            <a:r>
              <a:rPr lang="de-DE" i="1" dirty="0"/>
              <a:t>h</a:t>
            </a:r>
            <a:r>
              <a:rPr lang="en-DE" i="1" dirty="0"/>
              <a:t> </a:t>
            </a:r>
            <a:r>
              <a:rPr lang="de-DE" i="1" dirty="0"/>
              <a:t>s</a:t>
            </a:r>
            <a:r>
              <a:rPr lang="en-DE" i="1" dirty="0"/>
              <a:t>k</a:t>
            </a:r>
            <a:r>
              <a:rPr lang="de-DE" i="1" dirty="0"/>
              <a:t>i</a:t>
            </a:r>
            <a:r>
              <a:rPr lang="en-DE" i="1" dirty="0"/>
              <a:t>l</a:t>
            </a:r>
            <a:r>
              <a:rPr lang="de-DE" i="1" dirty="0"/>
              <a:t>l</a:t>
            </a:r>
            <a:r>
              <a:rPr lang="en-DE" i="1" dirty="0"/>
              <a:t>s.”</a:t>
            </a:r>
            <a:endParaRPr lang="en-GB" dirty="0"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4398744" y="4507606"/>
            <a:ext cx="7064249" cy="11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dirty="0"/>
              <a:t>- </a:t>
            </a:r>
            <a:r>
              <a:rPr lang="en-DE" dirty="0"/>
              <a:t>S</a:t>
            </a:r>
            <a:r>
              <a:rPr lang="de-DE" dirty="0"/>
              <a:t>i</a:t>
            </a:r>
            <a:r>
              <a:rPr lang="en-DE" dirty="0"/>
              <a:t>m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 err="1"/>
              <a:t>ek</a:t>
            </a:r>
            <a:r>
              <a:rPr lang="de-DE" dirty="0"/>
              <a:t>, </a:t>
            </a:r>
            <a:r>
              <a:rPr lang="en-DE" dirty="0"/>
              <a:t>2009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924258"/>
      </p:ext>
    </p:extLst>
  </p:cSld>
  <p:clrMapOvr>
    <a:masterClrMapping/>
  </p:clrMapOvr>
</p:sld>
</file>

<file path=ppt/theme/theme1.xml><?xml version="1.0" encoding="utf-8"?>
<a:theme xmlns:a="http://schemas.openxmlformats.org/drawingml/2006/main" name="AW Academy">
  <a:themeElements>
    <a:clrScheme name="AW Academy ny">
      <a:dk1>
        <a:srgbClr val="000000"/>
      </a:dk1>
      <a:lt1>
        <a:srgbClr val="FFFFFF"/>
      </a:lt1>
      <a:dk2>
        <a:srgbClr val="CDFFE2"/>
      </a:dk2>
      <a:lt2>
        <a:srgbClr val="049A78"/>
      </a:lt2>
      <a:accent1>
        <a:srgbClr val="047364"/>
      </a:accent1>
      <a:accent2>
        <a:srgbClr val="05D48E"/>
      </a:accent2>
      <a:accent3>
        <a:srgbClr val="012D28"/>
      </a:accent3>
      <a:accent4>
        <a:srgbClr val="0072CE"/>
      </a:accent4>
      <a:accent5>
        <a:srgbClr val="13E0E0"/>
      </a:accent5>
      <a:accent6>
        <a:srgbClr val="7005D1"/>
      </a:accent6>
      <a:hlink>
        <a:srgbClr val="012D28"/>
      </a:hlink>
      <a:folHlink>
        <a:srgbClr val="012D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243027C2B9514C88AEFEBA8C2CE227" ma:contentTypeVersion="13" ma:contentTypeDescription="Create a new document." ma:contentTypeScope="" ma:versionID="2984844edf5840f45a942568d48c7734">
  <xsd:schema xmlns:xsd="http://www.w3.org/2001/XMLSchema" xmlns:xs="http://www.w3.org/2001/XMLSchema" xmlns:p="http://schemas.microsoft.com/office/2006/metadata/properties" xmlns:ns2="1449b873-b1e1-449a-8c56-3f6c3c13d44d" xmlns:ns3="34daa377-c9a1-4f3d-adb8-cc549c92f471" targetNamespace="http://schemas.microsoft.com/office/2006/metadata/properties" ma:root="true" ma:fieldsID="7769acef334b4c33289228ef87f609d7" ns2:_="" ns3:_="">
    <xsd:import namespace="1449b873-b1e1-449a-8c56-3f6c3c13d44d"/>
    <xsd:import namespace="34daa377-c9a1-4f3d-adb8-cc549c92f4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49b873-b1e1-449a-8c56-3f6c3c13d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aa377-c9a1-4f3d-adb8-cc549c92f47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AF5255-EAE7-4B0E-AA5E-6F593B991387}"/>
</file>

<file path=customXml/itemProps2.xml><?xml version="1.0" encoding="utf-8"?>
<ds:datastoreItem xmlns:ds="http://schemas.openxmlformats.org/officeDocument/2006/customXml" ds:itemID="{D44F7C8A-66CE-4ECA-BB09-46EF3F068F5D}"/>
</file>

<file path=customXml/itemProps3.xml><?xml version="1.0" encoding="utf-8"?>
<ds:datastoreItem xmlns:ds="http://schemas.openxmlformats.org/officeDocument/2006/customXml" ds:itemID="{D6F6174D-3E2F-4761-8D22-EC539DA16D1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1528</Words>
  <Application>Microsoft Office PowerPoint</Application>
  <PresentationFormat>Widescreen</PresentationFormat>
  <Paragraphs>349</Paragraphs>
  <Slides>75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MentiText</vt:lpstr>
      <vt:lpstr>Permanent Marker</vt:lpstr>
      <vt:lpstr>AW Academy</vt:lpstr>
      <vt:lpstr>DevOps Academy  – Week 4</vt:lpstr>
      <vt:lpstr>PowerPoint Presentation</vt:lpstr>
      <vt:lpstr>Letztes Jahr im Urlaub?</vt:lpstr>
      <vt:lpstr>Lieblingsfilmgenre?</vt:lpstr>
      <vt:lpstr>Schuhgröße?</vt:lpstr>
      <vt:lpstr>PowerPoint Presentation</vt:lpstr>
      <vt:lpstr>Training 1-2-4-All</vt:lpstr>
      <vt:lpstr>Reflexion Results - Week 1</vt:lpstr>
      <vt:lpstr>PowerPoint Presentation</vt:lpstr>
      <vt:lpstr>Module 3: Engineering Process​ &amp; DevOps Soft Skills - Learning Outcomes  As a consultant I understand common software engineering processes and methodologies and am able to explain their basic principles.​</vt:lpstr>
      <vt:lpstr>PowerPoint Presentation</vt:lpstr>
      <vt:lpstr>PowerPoint Presentation</vt:lpstr>
      <vt:lpstr>DevOps Process – Day 1 - menti.com/w8ehjnjykb (go to menti.com and use the code: 19 39 51)</vt:lpstr>
      <vt:lpstr>Vorbereitung</vt:lpstr>
      <vt:lpstr>PowerPoint Presentation</vt:lpstr>
      <vt:lpstr>Day 1</vt:lpstr>
      <vt:lpstr>PowerPoint Presentation</vt:lpstr>
      <vt:lpstr>Project Management</vt:lpstr>
      <vt:lpstr>PowerPoint Presentation</vt:lpstr>
      <vt:lpstr>PowerPoint Presentation</vt:lpstr>
      <vt:lpstr>PowerPoint Presentation</vt:lpstr>
      <vt:lpstr>Management Theory – Discussion – 5 Groups</vt:lpstr>
      <vt:lpstr>PowerPoint Presentation</vt:lpstr>
      <vt:lpstr>Projektmanagement - Bereiche</vt:lpstr>
      <vt:lpstr>Projektziele</vt:lpstr>
      <vt:lpstr>Projektorganisation</vt:lpstr>
      <vt:lpstr>Projektplan</vt:lpstr>
      <vt:lpstr>Budget</vt:lpstr>
      <vt:lpstr>Ressourcenplanung</vt:lpstr>
      <vt:lpstr>Arbeitspakete</vt:lpstr>
      <vt:lpstr>Project Management – 6 Groups</vt:lpstr>
      <vt:lpstr>PowerPoint Presentation</vt:lpstr>
      <vt:lpstr>Issue Management</vt:lpstr>
      <vt:lpstr>PowerPoint Presentation</vt:lpstr>
      <vt:lpstr>PowerPoint Presentation</vt:lpstr>
      <vt:lpstr>JIRA – Teacher Tutorial</vt:lpstr>
      <vt:lpstr>PowerPoint Presentation</vt:lpstr>
      <vt:lpstr>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Agreement - Min Specs – 4 Groups</vt:lpstr>
      <vt:lpstr>PowerPoint Presentation</vt:lpstr>
      <vt:lpstr>Security &amp;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Pentest – Security-Check – 1 Group </vt:lpstr>
      <vt:lpstr>PowerPoint Presentation</vt:lpstr>
      <vt:lpstr>PowerPoint Presentation</vt:lpstr>
      <vt:lpstr>PowerPoint Presentation</vt:lpstr>
      <vt:lpstr>PowerPoint Presentation</vt:lpstr>
      <vt:lpstr>„Lass dich überwachen“ – Privacy-Check – 1 Group </vt:lpstr>
      <vt:lpstr>PowerPoint Presentation</vt:lpstr>
      <vt:lpstr>PowerPoint Presentation</vt:lpstr>
      <vt:lpstr>Woche 4 – Sprint Planning – 3 Groups</vt:lpstr>
      <vt:lpstr>PowerPoint Presentation</vt:lpstr>
      <vt:lpstr>PowerPoint Presentation</vt:lpstr>
      <vt:lpstr>PowerPoint Presentation</vt:lpstr>
      <vt:lpstr>PowerPoint Presentation</vt:lpstr>
      <vt:lpstr>End of Day 1</vt:lpstr>
      <vt:lpstr>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Academy  – Week 4</dc:title>
  <dc:creator>Hans Maulwurf</dc:creator>
  <cp:lastModifiedBy>Hans Maulwurf</cp:lastModifiedBy>
  <cp:revision>28</cp:revision>
  <dcterms:created xsi:type="dcterms:W3CDTF">2020-08-22T23:11:50Z</dcterms:created>
  <dcterms:modified xsi:type="dcterms:W3CDTF">2020-08-23T23:13:10Z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0x0101001F243027C2B9514C88AEFEBA8C2CE227</vt:lpwstr>
  </property>
</Properties>
</file>